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6" r:id="rId2"/>
    <p:sldId id="281" r:id="rId3"/>
    <p:sldId id="269" r:id="rId4"/>
    <p:sldId id="294" r:id="rId5"/>
    <p:sldId id="283" r:id="rId6"/>
    <p:sldId id="280" r:id="rId7"/>
    <p:sldId id="279" r:id="rId8"/>
    <p:sldId id="295" r:id="rId9"/>
    <p:sldId id="284" r:id="rId10"/>
    <p:sldId id="285" r:id="rId11"/>
    <p:sldId id="286" r:id="rId12"/>
    <p:sldId id="287" r:id="rId13"/>
    <p:sldId id="293" r:id="rId14"/>
    <p:sldId id="289" r:id="rId15"/>
    <p:sldId id="290" r:id="rId16"/>
    <p:sldId id="291" r:id="rId17"/>
    <p:sldId id="288" r:id="rId18"/>
    <p:sldId id="292" r:id="rId1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8BE70"/>
    <a:srgbClr val="83C9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13" autoAdjust="0"/>
    <p:restoredTop sz="86364" autoAdjust="0"/>
  </p:normalViewPr>
  <p:slideViewPr>
    <p:cSldViewPr>
      <p:cViewPr>
        <p:scale>
          <a:sx n="88" d="100"/>
          <a:sy n="88" d="100"/>
        </p:scale>
        <p:origin x="-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F1C5D-20F4-4E4F-BD68-E11AB7FC171F}" type="datetimeFigureOut">
              <a:rPr lang="ru-RU" smtClean="0"/>
              <a:pPr/>
              <a:t>10.08.2017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A6180-AD55-4C3B-9B04-5F51635839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010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1AB8-2ACF-4D59-BC55-DE00A978EC8E}" type="datetimeFigureOut">
              <a:rPr lang="ru-RU" smtClean="0"/>
              <a:pPr/>
              <a:t>10.08.2017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106C-FB88-43AB-96B8-1C96E2B80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996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1AB8-2ACF-4D59-BC55-DE00A978EC8E}" type="datetimeFigureOut">
              <a:rPr lang="ru-RU" smtClean="0"/>
              <a:pPr/>
              <a:t>10.08.2017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106C-FB88-43AB-96B8-1C96E2B80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68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1AB8-2ACF-4D59-BC55-DE00A978EC8E}" type="datetimeFigureOut">
              <a:rPr lang="ru-RU" smtClean="0"/>
              <a:pPr/>
              <a:t>10.08.2017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106C-FB88-43AB-96B8-1C96E2B80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23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1AB8-2ACF-4D59-BC55-DE00A978EC8E}" type="datetimeFigureOut">
              <a:rPr lang="ru-RU" smtClean="0"/>
              <a:pPr/>
              <a:t>10.08.2017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106C-FB88-43AB-96B8-1C96E2B80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84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1AB8-2ACF-4D59-BC55-DE00A978EC8E}" type="datetimeFigureOut">
              <a:rPr lang="ru-RU" smtClean="0"/>
              <a:pPr/>
              <a:t>10.08.2017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106C-FB88-43AB-96B8-1C96E2B80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389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1AB8-2ACF-4D59-BC55-DE00A978EC8E}" type="datetimeFigureOut">
              <a:rPr lang="ru-RU" smtClean="0"/>
              <a:pPr/>
              <a:t>10.08.2017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106C-FB88-43AB-96B8-1C96E2B80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8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1AB8-2ACF-4D59-BC55-DE00A978EC8E}" type="datetimeFigureOut">
              <a:rPr lang="ru-RU" smtClean="0"/>
              <a:pPr/>
              <a:t>10.08.2017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106C-FB88-43AB-96B8-1C96E2B80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6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1AB8-2ACF-4D59-BC55-DE00A978EC8E}" type="datetimeFigureOut">
              <a:rPr lang="ru-RU" smtClean="0"/>
              <a:pPr/>
              <a:t>10.08.2017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106C-FB88-43AB-96B8-1C96E2B80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370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1AB8-2ACF-4D59-BC55-DE00A978EC8E}" type="datetimeFigureOut">
              <a:rPr lang="ru-RU" smtClean="0"/>
              <a:pPr/>
              <a:t>10.08.2017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106C-FB88-43AB-96B8-1C96E2B80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53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1AB8-2ACF-4D59-BC55-DE00A978EC8E}" type="datetimeFigureOut">
              <a:rPr lang="ru-RU" smtClean="0"/>
              <a:pPr/>
              <a:t>10.08.2017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106C-FB88-43AB-96B8-1C96E2B80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68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1AB8-2ACF-4D59-BC55-DE00A978EC8E}" type="datetimeFigureOut">
              <a:rPr lang="ru-RU" smtClean="0"/>
              <a:pPr/>
              <a:t>10.08.2017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106C-FB88-43AB-96B8-1C96E2B80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788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41AB8-2ACF-4D59-BC55-DE00A978EC8E}" type="datetimeFigureOut">
              <a:rPr lang="ru-RU" smtClean="0"/>
              <a:pPr/>
              <a:t>10.08.2017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C106C-FB88-43AB-96B8-1C96E2B805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82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2836" y="1700808"/>
            <a:ext cx="55263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kk-KZ" sz="35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kk-KZ" sz="35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ПОДПРОГРАММА</a:t>
            </a:r>
          </a:p>
          <a:p>
            <a:pPr algn="ctr"/>
            <a:r>
              <a:rPr lang="kk-KZ" sz="35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ТӘРБИЕ ЖӘНЕ БІЛІМ</a:t>
            </a:r>
            <a:r>
              <a:rPr lang="kk-KZ" sz="35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35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0674" y="4437112"/>
            <a:ext cx="74888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kk-KZ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Министерство образования и науки</a:t>
            </a:r>
          </a:p>
          <a:p>
            <a:pPr algn="ctr"/>
            <a:r>
              <a:rPr lang="kk-KZ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Республики Казахстан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14730" y="3882792"/>
            <a:ext cx="64807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___________________________________________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180" y="476672"/>
            <a:ext cx="2495872" cy="1747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23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179513" y="116633"/>
            <a:ext cx="8784976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 И ПОКАЗАТЕЛИ БАЗОВОГО НАПРАВЛЕНИЯ</a:t>
            </a:r>
          </a:p>
          <a:p>
            <a:pPr algn="ctr"/>
            <a:r>
              <a:rPr lang="kk-KZ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ОТАНЫМ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ТА</a:t>
            </a:r>
            <a:r>
              <a:rPr lang="kk-KZ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Ғ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ДЫРЫМ</a:t>
            </a:r>
            <a:r>
              <a:rPr lang="kk-KZ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kk-KZ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патриотическое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908721"/>
            <a:ext cx="2304257" cy="280831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ru-RU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 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«Исследование</a:t>
            </a:r>
            <a:r>
              <a:rPr lang="kk-KZ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уровня воспитанности обучающихся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»: </a:t>
            </a:r>
            <a:endParaRPr lang="ru-RU" sz="1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разработка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методики и критериев оценки уровня воспитанности</a:t>
            </a:r>
            <a:r>
              <a:rPr lang="ru-RU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исследование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 </a:t>
            </a:r>
            <a:endParaRPr lang="kk-KZ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обучающихся, охваченных исследованием по определению уровня воспитанности: </a:t>
            </a:r>
            <a:endParaRPr lang="kk-KZ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ежегодно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300 тысяч </a:t>
            </a:r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человек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3839015"/>
            <a:ext cx="2304257" cy="29023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 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Өрле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!»: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2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оспитание</a:t>
            </a:r>
            <a:r>
              <a:rPr lang="ru-RU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гражданской сознательности через активное проявление в различных сферах жизни </a:t>
            </a:r>
            <a:r>
              <a:rPr lang="ru-RU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общества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 </a:t>
            </a:r>
            <a:endParaRPr lang="kk-KZ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обучающихся, участвующих в Параде детских и молодежных оркестров и ансамблей: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2018 году - до 150 участников, к 2022 году – 1 млн. человек.</a:t>
            </a:r>
            <a:endParaRPr lang="ru-RU" sz="12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627785" y="921830"/>
            <a:ext cx="3168352" cy="27952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</a:t>
            </a:r>
          </a:p>
          <a:p>
            <a:pPr lvl="0" algn="ctr"/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 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Жас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ұлан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»:  </a:t>
            </a:r>
            <a:endParaRPr lang="ru-RU" sz="1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переформатирование </a:t>
            </a:r>
            <a:r>
              <a:rPr lang="ru-RU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молодежного движения с акцентом на формирование конкурентоспособной, ответственной Личности Единой </a:t>
            </a:r>
            <a:r>
              <a:rPr lang="ru-RU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Нации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 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обучающихся, участвующих в мероприятиях ЕДЮО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Жас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ұлан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ежегодно до 2 млн. человек;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принятых </a:t>
            </a:r>
            <a:endParaRPr lang="kk-KZ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члены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ЕДЮО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Жас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ұлан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kk-KZ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ежегодно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150 тысяч человек.</a:t>
            </a:r>
            <a:endParaRPr lang="ru-RU" sz="12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940153" y="952419"/>
            <a:ext cx="3024336" cy="197252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проекта 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kk-KZ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Сөз – тілдің қөркі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»: </a:t>
            </a:r>
            <a:endParaRPr lang="ru-RU" sz="1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национальной идентичности через приобщение обучающихся к творчеству великих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поэтов и </a:t>
            </a:r>
            <a:r>
              <a:rPr lang="ru-RU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мыслителей </a:t>
            </a:r>
            <a:r>
              <a:rPr lang="ru-RU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Казахстана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обучающихся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участвующих </a:t>
            </a:r>
            <a:r>
              <a:rPr lang="kk-KZ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литературных чтениях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ru-RU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2022 году – 400 тысяч школьников.</a:t>
            </a:r>
            <a:endParaRPr lang="ru-RU" sz="12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627785" y="3839015"/>
            <a:ext cx="3168351" cy="290235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kk-KZ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 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kk-KZ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Дарынды ұрпақ – ел болашағы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»:  </a:t>
            </a:r>
            <a:endParaRPr lang="ru-RU" sz="1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поддержка </a:t>
            </a:r>
            <a:r>
              <a:rPr lang="ru-RU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лидерства через поддержку детских </a:t>
            </a:r>
            <a:r>
              <a:rPr lang="ru-RU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инициатив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 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обучающихся, участвующих в олимпиадном движении по общеобразовательным дисциплинам и соревнованиям научных проектов (школьный, районный, городской, областной, республиканский, международный уровни):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2020 – 50%;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создание Банка детских инициатив: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 год – 2500, 2022 год – 10 000.</a:t>
            </a:r>
            <a:endParaRPr lang="ru-RU" sz="12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940153" y="3075239"/>
            <a:ext cx="3024335" cy="36661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проекта 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Туған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жер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 </a:t>
            </a:r>
            <a:r>
              <a:rPr lang="ru-RU" sz="1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Туған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ел. </a:t>
            </a:r>
            <a:r>
              <a:rPr lang="ru-RU" sz="1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Туған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глобал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»:  </a:t>
            </a:r>
            <a:r>
              <a:rPr lang="ru-RU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создание дискуссионных площадок для </a:t>
            </a:r>
            <a:r>
              <a:rPr lang="ru-RU" sz="12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проактивного</a:t>
            </a:r>
            <a:r>
              <a:rPr lang="ru-RU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продвижения нравственно-духовных ценностей Казахстана в </a:t>
            </a:r>
            <a:r>
              <a:rPr lang="ru-RU" sz="12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страновом</a:t>
            </a:r>
            <a:r>
              <a:rPr lang="ru-RU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международном </a:t>
            </a:r>
            <a:r>
              <a:rPr lang="ru-RU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сообществе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 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педагогов, участвующих в  дисскусионных площадках: </a:t>
            </a:r>
            <a:endParaRPr lang="kk-KZ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ежегодно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 50 тысяч педагогов;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обучающихся, прошедших тренинги </a:t>
            </a:r>
            <a:r>
              <a:rPr lang="kk-KZ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личностного 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роста: </a:t>
            </a:r>
            <a:endParaRPr lang="kk-KZ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ежегодно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 300 тысяч;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образовательные программы, вошедшие в р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еестр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образовательных программ высшего и послевузовского образования: </a:t>
            </a:r>
            <a:r>
              <a:rPr lang="ru-RU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ежегодно </a:t>
            </a:r>
            <a:r>
              <a:rPr lang="ru-RU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….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81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179513" y="116633"/>
            <a:ext cx="8784976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 И ПОКАЗАТЕЛИ БАЗОВОГО НАПРАВЛЕНИЯ</a:t>
            </a:r>
          </a:p>
          <a:p>
            <a:pPr algn="ctr"/>
            <a:r>
              <a:rPr lang="kk-KZ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«САНАЛЫ АЗАМАТ» 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kk-KZ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профориентация обучающихся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908720"/>
            <a:ext cx="3384376" cy="316835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ru-RU" sz="1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«Исследование уровня удовлетворенности качеством образования»: </a:t>
            </a:r>
            <a:r>
              <a:rPr lang="kk-KZ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разработка методики исследования и определение уровня удовлетворенности обучающихся и их родителей качеством образования, условиями для занятости детей во внеурочное время и подготовкой к выбору будущей профессии.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 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обучающихся, участвующих в и</a:t>
            </a:r>
            <a:r>
              <a:rPr lang="ru-RU" sz="1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сследовани</a:t>
            </a:r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уровня удовлетворенности качеством образования</a:t>
            </a:r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условиями для занятости детей во внеурочное время и подготовкой к выбору будущей профессии </a:t>
            </a:r>
            <a:r>
              <a:rPr lang="kk-KZ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ежегодно 500 тысяч;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количество родителей, участвующих в и</a:t>
            </a:r>
            <a:r>
              <a:rPr lang="ru-RU" sz="1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сследовани</a:t>
            </a:r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уровня удовлетворенности качеством образования</a:t>
            </a:r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условиями для занятости детей во внеурочное время и подготовкой к выбору будущей профессии – </a:t>
            </a:r>
            <a:r>
              <a:rPr lang="kk-KZ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ежегодно 500 тысяч.</a:t>
            </a:r>
            <a:endParaRPr lang="ru-RU" sz="10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4221088"/>
            <a:ext cx="3384376" cy="25202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</a:t>
            </a:r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 </a:t>
            </a:r>
            <a:endParaRPr lang="ru-RU" sz="1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Первый шаг к великим изобретениям»: </a:t>
            </a:r>
            <a:r>
              <a:rPr lang="ru-RU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формирование конкурентоспособной личности через развитие технического творчества с применением передовых высокотехнологичных методик и цифровых технологий.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 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школ, открывших кабинеты робототехники: </a:t>
            </a:r>
            <a:r>
              <a:rPr lang="kk-KZ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 год – 400 (6%), </a:t>
            </a:r>
            <a:endParaRPr lang="kk-KZ" sz="10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2022 </a:t>
            </a:r>
            <a:r>
              <a:rPr lang="kk-KZ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год – 1065 (15%);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охват обучающихся в мероприятиях технического творчества и изобретательства: </a:t>
            </a:r>
            <a:endParaRPr lang="kk-KZ" sz="1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kk-KZ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год – 58 тыс. (2%), 2022 год – 203 тыс. (7%).</a:t>
            </a:r>
            <a:endParaRPr lang="ru-RU" sz="10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07904" y="921830"/>
            <a:ext cx="2736305" cy="3875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ru-RU" sz="1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Мир профессий»: </a:t>
            </a:r>
            <a:r>
              <a:rPr lang="ru-RU" sz="10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профориентационн</a:t>
            </a:r>
            <a:r>
              <a:rPr lang="kk-KZ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ая</a:t>
            </a:r>
            <a:r>
              <a:rPr lang="ru-RU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поддержка и осознание обучающимся своей индивидуальности и личностных ресурсов в процессе выбора </a:t>
            </a:r>
            <a:endParaRPr lang="ru-RU" sz="10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будущей </a:t>
            </a:r>
            <a:r>
              <a:rPr lang="ru-RU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профессии.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областных ресурсных профориентационных центров  «</a:t>
            </a:r>
            <a:r>
              <a:rPr lang="en-US" sz="1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Profi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centre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kk-KZ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 год – 4 ед. (25%), 2022 год – 16 ед. по 1 в каждом регионе (100%);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охват детей в республиканском проекте «Открываем мир профессий»: </a:t>
            </a:r>
            <a:r>
              <a:rPr lang="kk-KZ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 год – 870 тыс. (30%), к 2022 – 1,9 млн. (65%) обучающихся;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обучающихся, охваченных интегрированными занятиями на базе внешкольных организаций, организаций </a:t>
            </a:r>
            <a:r>
              <a:rPr lang="ru-RU" sz="1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ТиПО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вузов, культуры и спорта, промышленных, сельскохозяйственных и других предприятий для охвата мероприятиями по профориентации</a:t>
            </a:r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kk-KZ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2022 году – 1,5 млн. (50%).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88224" y="952418"/>
            <a:ext cx="2376264" cy="276461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проекта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1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«Алтын қазына»</a:t>
            </a:r>
            <a:r>
              <a:rPr lang="ru-RU" sz="1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развитие внутреннего творческого потенциала и личностных возможностей обучающихся через </a:t>
            </a:r>
            <a:r>
              <a:rPr lang="kk-KZ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художественное и декоративно</a:t>
            </a:r>
            <a:r>
              <a:rPr lang="ru-RU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kk-KZ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прикладное искусство</a:t>
            </a:r>
            <a:r>
              <a:rPr lang="ru-RU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ctr"/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декоративно-прикладных кружков: </a:t>
            </a:r>
            <a:r>
              <a:rPr lang="ru-RU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2018 - 5800, 2022 год – 6300;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обучающихся, охваченных занятиями в декоративно-прикладных кружках: </a:t>
            </a:r>
            <a:r>
              <a:rPr lang="ru-RU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 – 100 тыс., 2022 год – 250 тыс. обучающихся.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10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707904" y="4908303"/>
            <a:ext cx="2721188" cy="183306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kk-KZ" sz="1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</a:t>
            </a:r>
            <a:r>
              <a:rPr lang="kk-KZ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Айнала</a:t>
            </a:r>
            <a:r>
              <a:rPr lang="kk-KZ" sz="1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ға қара»:</a:t>
            </a:r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развитие рациональных и  эмоциональных отношений между людьми с приоритетом воспитания нравственных, духовных и гуманистических ценностей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kk-KZ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 </a:t>
            </a:r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обучающихся, участвующих в проектах «Жизнь аула», «Жизнь города»: </a:t>
            </a:r>
            <a:r>
              <a:rPr lang="kk-KZ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 год – 58 тысяч (2%), 2022 год – 145 тысяч (5</a:t>
            </a:r>
            <a:r>
              <a:rPr lang="kk-KZ" sz="1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%).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588224" y="3839016"/>
            <a:ext cx="2376264" cy="29023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проекта </a:t>
            </a:r>
            <a:r>
              <a:rPr lang="ru-RU" sz="1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Дарындар</a:t>
            </a:r>
            <a:r>
              <a:rPr lang="ru-RU" sz="1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елі</a:t>
            </a:r>
            <a:r>
              <a:rPr lang="ru-RU" sz="1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»: </a:t>
            </a:r>
            <a:r>
              <a:rPr lang="ru-RU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совершенствование нравственного, эстетического воспитания  и формирование коммуникативной культуры через театральную деятельность и приобщение к музыке.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 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обучающихся, участвующих в музыкальных и театральных проектах (мероприятия): </a:t>
            </a:r>
            <a:r>
              <a:rPr lang="kk-KZ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 год – 145 тыс. (5%), 2022 год – 203 тыс. (7%);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кружков художественно-эстетического направления: </a:t>
            </a:r>
            <a:r>
              <a:rPr lang="ru-RU" sz="1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 – 12 500, 2022 год – 13 500.</a:t>
            </a:r>
            <a:endParaRPr lang="ru-RU" sz="10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2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179513" y="116633"/>
            <a:ext cx="8784976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 И ПОКАЗАТЕЛИ БАЗОВОГО НАПРАВЛЕНИЯ</a:t>
            </a:r>
          </a:p>
          <a:p>
            <a:pPr algn="ctr"/>
            <a:r>
              <a:rPr lang="kk-KZ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«КІТАП – БІЛІМ БҰЛАҒЫ» 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kk-KZ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пропаганда чтения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9509" y="988329"/>
            <a:ext cx="5544619" cy="222464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kk-KZ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Буккросинг»: </a:t>
            </a:r>
            <a:endParaRPr lang="kk-KZ" sz="1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организация 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специальных мест по обмену книгами </a:t>
            </a:r>
            <a:endParaRPr lang="ru-RU" sz="14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организациях </a:t>
            </a:r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образования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Показатели: 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</a:t>
            </a:r>
            <a:r>
              <a:rPr lang="kk-KZ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книжных обменных пунктов: 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ежегодно не менее 48 пунктов, к 2022 году – не менее 280</a:t>
            </a:r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kk-KZ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охват </a:t>
            </a:r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школьников, участвующих в 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обмене книгами в организациях образования и </a:t>
            </a:r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пользующихся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буккросингами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 – 58 тыс. (2%), 2019 – 145 тыс.(5%), 2020 – 203 </a:t>
            </a:r>
            <a:r>
              <a:rPr lang="ru-RU" sz="14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тыс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(7%)., 2021 – 290 тыс.(10%), 2022 – 435 тыс.(15%).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1145" y="3356992"/>
            <a:ext cx="8783343" cy="33858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Жақсы</a:t>
            </a:r>
            <a:r>
              <a:rPr lang="ru-RU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кітап</a:t>
            </a:r>
            <a:r>
              <a:rPr lang="ru-RU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1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жан</a:t>
            </a:r>
            <a:r>
              <a:rPr lang="ru-RU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аз</a:t>
            </a:r>
            <a:r>
              <a:rPr lang="kk-KZ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ы</a:t>
            </a:r>
            <a:r>
              <a:rPr lang="ru-RU" sz="1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ғы</a:t>
            </a:r>
            <a:r>
              <a:rPr lang="ru-RU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»: </a:t>
            </a:r>
          </a:p>
          <a:p>
            <a:pPr algn="ctr"/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приобщение </a:t>
            </a:r>
            <a:r>
              <a:rPr lang="kk-KZ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обучающихся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 чтению как инструменту духовного и интеллектуального </a:t>
            </a:r>
            <a:r>
              <a:rPr lang="kk-KZ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развития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приобщение молодежи к изучению современных популярных идей </a:t>
            </a:r>
            <a:endParaRPr lang="ru-RU" sz="14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трендов 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kk-KZ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мировой 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экономической и социальной </a:t>
            </a:r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мысли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Показатели: 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kk-KZ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</a:t>
            </a:r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организаций образования, организовывающих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конкурс «Читающая школа», «Читающий колледж», «Читающий вуз»:  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2018 – 500, 2019 – 1000, 2020 – 1300, 2021 – 1500, 2022 – 2500</a:t>
            </a:r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обучающихся, </a:t>
            </a: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участвующих 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литературных конкурсах  на 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интернет-ресурсах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«Дети читают стихи», «Лучшее аудио чтение», «Лучшее видео чтение»: </a:t>
            </a:r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2022 году до 700 тысяч аудио-и видео-записей</a:t>
            </a:r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охват 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мероприятиями (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видеолекций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комментариев, информационное сопровождение, круглые столы, презентации,  встречи с учеными-обществоведами,  общественными деятелями по популяризации издаваемых книг по мере их издания)   по ознакомлению и изучению 100 новых учебников на казахском языке «Новое гуманитарное знание» по мере их издания: </a:t>
            </a:r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ежегодно 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 300 тысяч </a:t>
            </a:r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студентов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940152" y="980729"/>
            <a:ext cx="3004683" cy="223224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kk-KZ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</a:t>
            </a:r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kk-KZ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 </a:t>
            </a:r>
            <a:endParaRPr lang="ru-RU" sz="1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kk-KZ" sz="1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Кітапхана - білім ордасы»: </a:t>
            </a:r>
            <a:endParaRPr lang="kk-KZ" sz="1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развитие </a:t>
            </a:r>
            <a:r>
              <a:rPr lang="kk-KZ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библиотечного дела </a:t>
            </a:r>
            <a:endParaRPr lang="kk-KZ" sz="14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пополнение фонда </a:t>
            </a:r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библиотек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 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14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оличество</a:t>
            </a:r>
            <a:r>
              <a:rPr lang="ru-RU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библиотек, оснащенных мультимедийным оборудованием: </a:t>
            </a:r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2022 </a:t>
            </a:r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4 тыс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14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91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Равнобедренный треугольник 13"/>
          <p:cNvSpPr/>
          <p:nvPr/>
        </p:nvSpPr>
        <p:spPr>
          <a:xfrm>
            <a:off x="408657" y="2157907"/>
            <a:ext cx="8483823" cy="3323322"/>
          </a:xfrm>
          <a:prstGeom prst="triangle">
            <a:avLst>
              <a:gd name="adj" fmla="val 50142"/>
            </a:avLst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1521" y="116633"/>
            <a:ext cx="8640959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МЕЖВЕДОМСТВЕННОЕ ВЗАИМОДЕЙСТВИЕ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1" y="980728"/>
            <a:ext cx="8640959" cy="92333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Цели и задачи Подпрограммы будут выполнены </a:t>
            </a:r>
            <a:endParaRPr lang="kk-KZ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kk-KZ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условии </a:t>
            </a:r>
            <a:r>
              <a:rPr lang="kk-KZ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эффективного взаимодействия всей команды </a:t>
            </a:r>
            <a:r>
              <a:rPr lang="kk-KZ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управления Программой, постоянного контроля со стороны кураторов и руководителей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1521" y="6023029"/>
            <a:ext cx="8677054" cy="64633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kk-KZ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МОН РК и МИО по необходимости привлекают к работе в офисном проекте требуемых специалистов на короткое или длительное время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39552" y="2947202"/>
            <a:ext cx="4111016" cy="1435341"/>
          </a:xfrm>
          <a:prstGeom prst="line">
            <a:avLst/>
          </a:prstGeom>
          <a:ln w="571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2" idx="2"/>
          </p:cNvCxnSpPr>
          <p:nvPr/>
        </p:nvCxnSpPr>
        <p:spPr>
          <a:xfrm>
            <a:off x="4668616" y="3068960"/>
            <a:ext cx="0" cy="1368152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4668616" y="3609020"/>
            <a:ext cx="767480" cy="77352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4679560" y="4416098"/>
            <a:ext cx="1213192" cy="30969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 flipV="1">
            <a:off x="4679559" y="4430290"/>
            <a:ext cx="1908665" cy="94292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 flipV="1">
            <a:off x="4685938" y="4430290"/>
            <a:ext cx="18047" cy="703912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2843808" y="4430290"/>
            <a:ext cx="1804583" cy="94292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3504637" y="4401017"/>
            <a:ext cx="1170719" cy="3355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089996" y="3789040"/>
            <a:ext cx="558395" cy="57606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3444480" y="2420888"/>
            <a:ext cx="2448272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МОН РК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10880" y="3284984"/>
            <a:ext cx="2448272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МКС РК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24128" y="4221088"/>
            <a:ext cx="2448272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МДРГО РК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00192" y="5121188"/>
            <a:ext cx="2448272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МИК РК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44480" y="5157192"/>
            <a:ext cx="2448272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 И О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39552" y="5157192"/>
            <a:ext cx="2448272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НПО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15616" y="4221088"/>
            <a:ext cx="2448272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МФ РК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63688" y="3320353"/>
            <a:ext cx="2448272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МНЭ РК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1" y="2060848"/>
            <a:ext cx="2448272" cy="88635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СОИСПОЛНИТЕЛИ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17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Enu\Desktop\mapkaza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39460"/>
            <a:ext cx="9144001" cy="558588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20" name="Прямоугольник 19"/>
          <p:cNvSpPr/>
          <p:nvPr/>
        </p:nvSpPr>
        <p:spPr>
          <a:xfrm>
            <a:off x="-1" y="97135"/>
            <a:ext cx="9054863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БАЗОВОЕ НАПРАВЛЕНИЕ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kk-KZ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ӨЛКЕТАНУ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 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республиканских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проектов, 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102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региональных </a:t>
            </a:r>
            <a:r>
              <a:rPr lang="ru-RU" sz="1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подпроекта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200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мероприятий</a:t>
            </a:r>
            <a:endParaRPr lang="ru-RU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Выноска 2 1"/>
          <p:cNvSpPr/>
          <p:nvPr/>
        </p:nvSpPr>
        <p:spPr>
          <a:xfrm>
            <a:off x="7211144" y="1674063"/>
            <a:ext cx="914400" cy="51635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7690"/>
              <a:gd name="adj6" fmla="val -83704"/>
            </a:avLst>
          </a:prstGeom>
          <a:solidFill>
            <a:schemeClr val="bg1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Языковой проект "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Тіл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керуені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"</a:t>
            </a:r>
          </a:p>
        </p:txBody>
      </p:sp>
      <p:sp>
        <p:nvSpPr>
          <p:cNvPr id="22" name="Выноска 2 21"/>
          <p:cNvSpPr/>
          <p:nvPr/>
        </p:nvSpPr>
        <p:spPr>
          <a:xfrm>
            <a:off x="7366106" y="2564904"/>
            <a:ext cx="1100667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5652"/>
              <a:gd name="adj6" fmla="val -46341"/>
            </a:avLst>
          </a:prstGeom>
          <a:solidFill>
            <a:schemeClr val="bg1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Областной интеллектуальный конкурс юных историков «Моя малая родина»</a:t>
            </a:r>
          </a:p>
        </p:txBody>
      </p:sp>
      <p:sp>
        <p:nvSpPr>
          <p:cNvPr id="23" name="Выноска 2 22"/>
          <p:cNvSpPr/>
          <p:nvPr/>
        </p:nvSpPr>
        <p:spPr>
          <a:xfrm>
            <a:off x="7668344" y="3655806"/>
            <a:ext cx="1100667" cy="89901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6565"/>
              <a:gd name="adj6" fmla="val -37550"/>
            </a:avLst>
          </a:prstGeom>
          <a:solidFill>
            <a:schemeClr val="bg1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Полевая экспедиция студентов «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Ұлы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-Дала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Елі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(«Моя родина-Казахстан») </a:t>
            </a:r>
          </a:p>
        </p:txBody>
      </p:sp>
      <p:sp>
        <p:nvSpPr>
          <p:cNvPr id="24" name="Выноска 2 23"/>
          <p:cNvSpPr/>
          <p:nvPr/>
        </p:nvSpPr>
        <p:spPr>
          <a:xfrm>
            <a:off x="5292080" y="3485850"/>
            <a:ext cx="1100667" cy="49310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3439"/>
              <a:gd name="adj6" fmla="val -41026"/>
            </a:avLst>
          </a:prstGeom>
          <a:solidFill>
            <a:schemeClr val="bg1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бластной форум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историков</a:t>
            </a:r>
          </a:p>
        </p:txBody>
      </p:sp>
      <p:sp>
        <p:nvSpPr>
          <p:cNvPr id="8" name="Выноска 2 7"/>
          <p:cNvSpPr/>
          <p:nvPr/>
        </p:nvSpPr>
        <p:spPr>
          <a:xfrm>
            <a:off x="5625032" y="1013266"/>
            <a:ext cx="1076916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5069"/>
              <a:gd name="adj6" fmla="val -20658"/>
            </a:avLst>
          </a:prstGeom>
          <a:solidFill>
            <a:schemeClr val="bg1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Выезд в музей под открытым небом «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Ботай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</a:p>
        </p:txBody>
      </p:sp>
      <p:sp>
        <p:nvSpPr>
          <p:cNvPr id="9" name="Выноска 2 8"/>
          <p:cNvSpPr/>
          <p:nvPr/>
        </p:nvSpPr>
        <p:spPr>
          <a:xfrm>
            <a:off x="6096250" y="4150171"/>
            <a:ext cx="1187645" cy="80929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7445"/>
              <a:gd name="adj6" fmla="val -65841"/>
            </a:avLst>
          </a:prstGeom>
          <a:solidFill>
            <a:schemeClr val="bg1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Конкурс на лучший  проект среди учителей истории, географии «История края – история страны»</a:t>
            </a:r>
          </a:p>
        </p:txBody>
      </p:sp>
      <p:sp>
        <p:nvSpPr>
          <p:cNvPr id="10" name="Выноска 2 9"/>
          <p:cNvSpPr/>
          <p:nvPr/>
        </p:nvSpPr>
        <p:spPr>
          <a:xfrm>
            <a:off x="4975845" y="5912696"/>
            <a:ext cx="1187645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0924"/>
              <a:gd name="adj6" fmla="val -43843"/>
            </a:avLst>
          </a:prstGeom>
          <a:solidFill>
            <a:schemeClr val="bg1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Областной конкурс юных краеведов и натуралистов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Выноска 2 10"/>
          <p:cNvSpPr/>
          <p:nvPr/>
        </p:nvSpPr>
        <p:spPr>
          <a:xfrm>
            <a:off x="2699792" y="3732401"/>
            <a:ext cx="1440160" cy="833031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83746"/>
              <a:gd name="adj6" fmla="val 29150"/>
            </a:avLst>
          </a:prstGeom>
          <a:solidFill>
            <a:schemeClr val="bg1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Смена 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детском оздоровительном лагере  под эгидой Единой детско-юношеской организации «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Жас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Ұлан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</a:t>
            </a:r>
          </a:p>
        </p:txBody>
      </p:sp>
      <p:sp>
        <p:nvSpPr>
          <p:cNvPr id="12" name="Выноска 2 11"/>
          <p:cNvSpPr/>
          <p:nvPr/>
        </p:nvSpPr>
        <p:spPr>
          <a:xfrm>
            <a:off x="313241" y="4248492"/>
            <a:ext cx="1187645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12027"/>
              <a:gd name="adj6" fmla="val 69146"/>
            </a:avLst>
          </a:prstGeom>
          <a:solidFill>
            <a:schemeClr val="bg1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"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Менің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кіші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Отаным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"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жас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тарихшылардың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облыстық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зияткерлік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конкурсы </a:t>
            </a:r>
          </a:p>
        </p:txBody>
      </p:sp>
      <p:sp>
        <p:nvSpPr>
          <p:cNvPr id="13" name="Выноска 2 12"/>
          <p:cNvSpPr/>
          <p:nvPr/>
        </p:nvSpPr>
        <p:spPr>
          <a:xfrm>
            <a:off x="313242" y="1613177"/>
            <a:ext cx="1944534" cy="76722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05864"/>
              <a:gd name="adj6" fmla="val 20151"/>
            </a:avLst>
          </a:prstGeom>
          <a:solidFill>
            <a:schemeClr val="bg1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«Алтын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адам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занятия по предметам «История», «География» и «Литература», "Музыка" на базе музеев, организаций сферы культуры и исторических объектов (за пределами школы) </a:t>
            </a:r>
          </a:p>
        </p:txBody>
      </p:sp>
      <p:sp>
        <p:nvSpPr>
          <p:cNvPr id="14" name="Выноска 2 13"/>
          <p:cNvSpPr/>
          <p:nvPr/>
        </p:nvSpPr>
        <p:spPr>
          <a:xfrm>
            <a:off x="2347502" y="2538046"/>
            <a:ext cx="1187645" cy="66636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7916"/>
              <a:gd name="adj6" fmla="val 6152"/>
            </a:avLst>
          </a:prstGeom>
          <a:solidFill>
            <a:schemeClr val="bg1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Экскурсии школьников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"Иргиз-Тургайский" природный резерват</a:t>
            </a:r>
          </a:p>
        </p:txBody>
      </p:sp>
      <p:sp>
        <p:nvSpPr>
          <p:cNvPr id="15" name="Выноска 2 14"/>
          <p:cNvSpPr/>
          <p:nvPr/>
        </p:nvSpPr>
        <p:spPr>
          <a:xfrm>
            <a:off x="2941325" y="1187674"/>
            <a:ext cx="1076107" cy="48638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86185"/>
              <a:gd name="adj6" fmla="val 36150"/>
            </a:avLst>
          </a:prstGeom>
          <a:solidFill>
            <a:schemeClr val="bg1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Научный лагерь молодых исследователей</a:t>
            </a:r>
          </a:p>
        </p:txBody>
      </p:sp>
      <p:sp>
        <p:nvSpPr>
          <p:cNvPr id="16" name="Выноска 2 15"/>
          <p:cNvSpPr/>
          <p:nvPr/>
        </p:nvSpPr>
        <p:spPr>
          <a:xfrm>
            <a:off x="7448433" y="5026878"/>
            <a:ext cx="1100667" cy="108012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5204"/>
              <a:gd name="adj6" fmla="val -55892"/>
            </a:avLst>
          </a:prstGeom>
          <a:solidFill>
            <a:schemeClr val="bg1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Городской слет  туристических экспедиционных отрядов «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Туған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өлкем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и участие в республиканском слете «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Менің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Отаным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</a:t>
            </a:r>
          </a:p>
        </p:txBody>
      </p:sp>
      <p:sp>
        <p:nvSpPr>
          <p:cNvPr id="17" name="Выноска 2 16"/>
          <p:cNvSpPr/>
          <p:nvPr/>
        </p:nvSpPr>
        <p:spPr>
          <a:xfrm flipH="1">
            <a:off x="3931663" y="2990186"/>
            <a:ext cx="1020611" cy="66107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44054"/>
              <a:gd name="adj6" fmla="val -58219"/>
            </a:avLst>
          </a:prstGeom>
          <a:solidFill>
            <a:schemeClr val="bg1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Областной слет  юных туристов «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Менің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Отаным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670674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Enu\Desktop\mapkaza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39460"/>
            <a:ext cx="9144001" cy="558588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20" name="Прямоугольник 19"/>
          <p:cNvSpPr/>
          <p:nvPr/>
        </p:nvSpPr>
        <p:spPr>
          <a:xfrm>
            <a:off x="43950" y="97135"/>
            <a:ext cx="8858236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БАЗОВОЕ НАПРАВЛЕНИЕ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kk-KZ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ОТАНЫМ – ТАҒДЫРЫМ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 </a:t>
            </a:r>
          </a:p>
          <a:p>
            <a:pPr algn="ctr"/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республиканских проектов, </a:t>
            </a: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102</a:t>
            </a: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региональных </a:t>
            </a:r>
            <a:r>
              <a:rPr lang="ru-RU" sz="1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подпроекта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175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мероприятий</a:t>
            </a:r>
            <a:endParaRPr lang="ru-RU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Выноска 2 1"/>
          <p:cNvSpPr/>
          <p:nvPr/>
        </p:nvSpPr>
        <p:spPr>
          <a:xfrm>
            <a:off x="6697511" y="2317328"/>
            <a:ext cx="914400" cy="80213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7690"/>
              <a:gd name="adj6" fmla="val -83704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Создание областной лиги по игре "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Асық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ату"</a:t>
            </a:r>
          </a:p>
        </p:txBody>
      </p:sp>
      <p:sp>
        <p:nvSpPr>
          <p:cNvPr id="22" name="Выноска 2 21"/>
          <p:cNvSpPr/>
          <p:nvPr/>
        </p:nvSpPr>
        <p:spPr>
          <a:xfrm>
            <a:off x="7965188" y="2232580"/>
            <a:ext cx="891293" cy="70785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5652"/>
              <a:gd name="adj6" fmla="val -46341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Областные литературные 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Абайские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чтения </a:t>
            </a:r>
          </a:p>
        </p:txBody>
      </p:sp>
      <p:sp>
        <p:nvSpPr>
          <p:cNvPr id="23" name="Выноска 2 22"/>
          <p:cNvSpPr/>
          <p:nvPr/>
        </p:nvSpPr>
        <p:spPr>
          <a:xfrm>
            <a:off x="7668344" y="3537522"/>
            <a:ext cx="1100667" cy="10835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6565"/>
              <a:gd name="adj6" fmla="val -37550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Конкурс  исследовательских работ и творческих  проектов «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Тілдарын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среди учащихся</a:t>
            </a:r>
          </a:p>
        </p:txBody>
      </p:sp>
      <p:sp>
        <p:nvSpPr>
          <p:cNvPr id="24" name="Выноска 2 23"/>
          <p:cNvSpPr/>
          <p:nvPr/>
        </p:nvSpPr>
        <p:spPr>
          <a:xfrm>
            <a:off x="5596844" y="3655073"/>
            <a:ext cx="1100667" cy="80213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3439"/>
              <a:gd name="adj6" fmla="val -41026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Областной конкурс творческих проектов «Моя инициатива – моей Родине»</a:t>
            </a:r>
          </a:p>
        </p:txBody>
      </p:sp>
      <p:sp>
        <p:nvSpPr>
          <p:cNvPr id="8" name="Выноска 2 7"/>
          <p:cNvSpPr/>
          <p:nvPr/>
        </p:nvSpPr>
        <p:spPr>
          <a:xfrm>
            <a:off x="5436096" y="881105"/>
            <a:ext cx="1670738" cy="117749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5069"/>
              <a:gd name="adj6" fmla="val -20658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Диалоговая площадка "Вспоминая о прошлом, мы строим будущее"(встреча с представителями СМИ, НПО области,  молодежного крыла «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Жас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Отан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», представителями областного совета ветеранов)</a:t>
            </a:r>
          </a:p>
        </p:txBody>
      </p:sp>
      <p:sp>
        <p:nvSpPr>
          <p:cNvPr id="9" name="Выноска 2 8"/>
          <p:cNvSpPr/>
          <p:nvPr/>
        </p:nvSpPr>
        <p:spPr>
          <a:xfrm>
            <a:off x="5947583" y="5647208"/>
            <a:ext cx="1720761" cy="99069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7445"/>
              <a:gd name="adj6" fmla="val -65841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Экскурсии 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среди школьников и студентов колледжей по историческим и культурным объектам области «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Тарихтан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тағылым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өткенге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тағзым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</a:p>
        </p:txBody>
      </p:sp>
      <p:sp>
        <p:nvSpPr>
          <p:cNvPr id="10" name="Выноска 2 9"/>
          <p:cNvSpPr/>
          <p:nvPr/>
        </p:nvSpPr>
        <p:spPr>
          <a:xfrm>
            <a:off x="4362405" y="4293096"/>
            <a:ext cx="1187645" cy="80213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0924"/>
              <a:gd name="adj6" fmla="val -43843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«Пою мое Отечество» конкурс сочинений на казахском, русском, английском языке</a:t>
            </a:r>
          </a:p>
        </p:txBody>
      </p:sp>
      <p:sp>
        <p:nvSpPr>
          <p:cNvPr id="11" name="Выноска 2 10"/>
          <p:cNvSpPr/>
          <p:nvPr/>
        </p:nvSpPr>
        <p:spPr>
          <a:xfrm>
            <a:off x="2536130" y="4056142"/>
            <a:ext cx="1187645" cy="80213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83746"/>
              <a:gd name="adj6" fmla="val 29150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Областные  военно-спортивные игры «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Жас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ұлан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», «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Алау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</a:p>
        </p:txBody>
      </p:sp>
      <p:sp>
        <p:nvSpPr>
          <p:cNvPr id="12" name="Выноска 2 11"/>
          <p:cNvSpPr/>
          <p:nvPr/>
        </p:nvSpPr>
        <p:spPr>
          <a:xfrm>
            <a:off x="631843" y="5340418"/>
            <a:ext cx="1187645" cy="80213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12027"/>
              <a:gd name="adj6" fmla="val 69146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Жас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ұлан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», «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Алау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әскери-спорттық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ойындарының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облыстық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финалы</a:t>
            </a:r>
          </a:p>
        </p:txBody>
      </p:sp>
      <p:sp>
        <p:nvSpPr>
          <p:cNvPr id="13" name="Выноска 2 12"/>
          <p:cNvSpPr/>
          <p:nvPr/>
        </p:nvSpPr>
        <p:spPr>
          <a:xfrm>
            <a:off x="611560" y="1609383"/>
            <a:ext cx="1187645" cy="100452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05864"/>
              <a:gd name="adj6" fmla="val 20151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Региональные научно-практические 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конференции, симпозиумы  «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Туған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жер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Туған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ел. 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Туған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глобал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</a:p>
        </p:txBody>
      </p:sp>
      <p:sp>
        <p:nvSpPr>
          <p:cNvPr id="14" name="Выноска 2 13"/>
          <p:cNvSpPr/>
          <p:nvPr/>
        </p:nvSpPr>
        <p:spPr>
          <a:xfrm>
            <a:off x="1205382" y="2896852"/>
            <a:ext cx="1187645" cy="77814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4352"/>
              <a:gd name="adj6" fmla="val -847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Областной военно-патриотический сбор «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Айбын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</a:p>
        </p:txBody>
      </p:sp>
      <p:sp>
        <p:nvSpPr>
          <p:cNvPr id="15" name="Выноска 2 14"/>
          <p:cNvSpPr/>
          <p:nvPr/>
        </p:nvSpPr>
        <p:spPr>
          <a:xfrm>
            <a:off x="2771800" y="1069663"/>
            <a:ext cx="1187645" cy="80037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86185"/>
              <a:gd name="adj6" fmla="val 36150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Областной слет детских общественных организаций "Территория лидеров"</a:t>
            </a:r>
          </a:p>
        </p:txBody>
      </p:sp>
      <p:sp>
        <p:nvSpPr>
          <p:cNvPr id="16" name="Выноска 2 15"/>
          <p:cNvSpPr/>
          <p:nvPr/>
        </p:nvSpPr>
        <p:spPr>
          <a:xfrm>
            <a:off x="6690073" y="4576602"/>
            <a:ext cx="1100667" cy="75423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9941"/>
              <a:gd name="adj6" fmla="val -26761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Фестиваль «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Жас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Өркен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среди колледжей </a:t>
            </a:r>
          </a:p>
        </p:txBody>
      </p:sp>
      <p:sp>
        <p:nvSpPr>
          <p:cNvPr id="17" name="Выноска 2 16"/>
          <p:cNvSpPr/>
          <p:nvPr/>
        </p:nvSpPr>
        <p:spPr>
          <a:xfrm flipH="1">
            <a:off x="4178410" y="2718397"/>
            <a:ext cx="1020611" cy="89499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2292"/>
              <a:gd name="adj6" fmla="val -54728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Парад </a:t>
            </a:r>
            <a:r>
              <a:rPr lang="ru-RU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детских и молодежных оркестров и ансамблей в районах и городах</a:t>
            </a:r>
          </a:p>
        </p:txBody>
      </p:sp>
    </p:spTree>
    <p:extLst>
      <p:ext uri="{BB962C8B-B14F-4D97-AF65-F5344CB8AC3E}">
        <p14:creationId xmlns:p14="http://schemas.microsoft.com/office/powerpoint/2010/main" val="1424080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Enu\Desktop\mapkaza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39460"/>
            <a:ext cx="9144001" cy="558588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20" name="Прямоугольник 19"/>
          <p:cNvSpPr/>
          <p:nvPr/>
        </p:nvSpPr>
        <p:spPr>
          <a:xfrm>
            <a:off x="43950" y="97135"/>
            <a:ext cx="8858236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БАЗОВОЕ НАПРАВЛЕНИЕ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«САНАЛЫ АЗАМАТ» 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республиканских, 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102 </a:t>
            </a: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региональных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проекта </a:t>
            </a:r>
            <a:r>
              <a:rPr lang="ru-RU" sz="1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 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мероприятие</a:t>
            </a:r>
            <a:endParaRPr lang="ru-RU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Выноска 2 1"/>
          <p:cNvSpPr/>
          <p:nvPr/>
        </p:nvSpPr>
        <p:spPr>
          <a:xfrm>
            <a:off x="6508304" y="2349566"/>
            <a:ext cx="1176538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7690"/>
              <a:gd name="adj6" fmla="val -83704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Областной хореографический фестиваль-конкурс «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Ақ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шағала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</a:p>
        </p:txBody>
      </p:sp>
      <p:sp>
        <p:nvSpPr>
          <p:cNvPr id="22" name="Выноска 2 21"/>
          <p:cNvSpPr/>
          <p:nvPr/>
        </p:nvSpPr>
        <p:spPr>
          <a:xfrm>
            <a:off x="7801519" y="2655890"/>
            <a:ext cx="1100667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5652"/>
              <a:gd name="adj6" fmla="val -46341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Проект по развитию сети клубов по интересам «</a:t>
            </a:r>
            <a:r>
              <a:rPr lang="ru-RU" sz="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Шығыс</a:t>
            </a:r>
            <a:r>
              <a:rPr lang="ru-RU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Жастары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</a:p>
        </p:txBody>
      </p:sp>
      <p:sp>
        <p:nvSpPr>
          <p:cNvPr id="23" name="Выноска 2 22"/>
          <p:cNvSpPr/>
          <p:nvPr/>
        </p:nvSpPr>
        <p:spPr>
          <a:xfrm>
            <a:off x="7668344" y="3537523"/>
            <a:ext cx="1100667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6565"/>
              <a:gd name="adj6" fmla="val -37550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Телевизионная интеллектуальная игра ЗЕРДЕ</a:t>
            </a:r>
          </a:p>
        </p:txBody>
      </p:sp>
      <p:sp>
        <p:nvSpPr>
          <p:cNvPr id="24" name="Выноска 2 23"/>
          <p:cNvSpPr/>
          <p:nvPr/>
        </p:nvSpPr>
        <p:spPr>
          <a:xfrm>
            <a:off x="5914175" y="3390461"/>
            <a:ext cx="1100667" cy="79208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3439"/>
              <a:gd name="adj6" fmla="val -41026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Областной фестиваль-конкурс театрального искусства «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Театрдың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ғажайып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әлемі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</a:p>
        </p:txBody>
      </p:sp>
      <p:sp>
        <p:nvSpPr>
          <p:cNvPr id="8" name="Выноска 2 7"/>
          <p:cNvSpPr/>
          <p:nvPr/>
        </p:nvSpPr>
        <p:spPr>
          <a:xfrm>
            <a:off x="5580112" y="1232711"/>
            <a:ext cx="1368153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5069"/>
              <a:gd name="adj6" fmla="val -20658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Молодежный форум приграничных регионов Республики Казахстан и Российской Федерации</a:t>
            </a:r>
          </a:p>
        </p:txBody>
      </p:sp>
      <p:sp>
        <p:nvSpPr>
          <p:cNvPr id="9" name="Выноска 2 8"/>
          <p:cNvSpPr/>
          <p:nvPr/>
        </p:nvSpPr>
        <p:spPr>
          <a:xfrm>
            <a:off x="6421020" y="4488873"/>
            <a:ext cx="1187645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7445"/>
              <a:gd name="adj6" fmla="val -65841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Областной чемпионат </a:t>
            </a:r>
            <a:r>
              <a:rPr lang="en-US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WorldSkills</a:t>
            </a:r>
            <a:r>
              <a: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Выноска 2 9"/>
          <p:cNvSpPr/>
          <p:nvPr/>
        </p:nvSpPr>
        <p:spPr>
          <a:xfrm>
            <a:off x="4716016" y="4213314"/>
            <a:ext cx="1187645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0924"/>
              <a:gd name="adj6" fmla="val -43843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Областной конкурс инновационных идей «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Жас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өнертапқыштар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</a:p>
        </p:txBody>
      </p:sp>
      <p:sp>
        <p:nvSpPr>
          <p:cNvPr id="11" name="Выноска 2 10"/>
          <p:cNvSpPr/>
          <p:nvPr/>
        </p:nvSpPr>
        <p:spPr>
          <a:xfrm>
            <a:off x="3131840" y="4932314"/>
            <a:ext cx="1187645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83746"/>
              <a:gd name="adj6" fmla="val 29150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Областной форум Труда</a:t>
            </a:r>
          </a:p>
        </p:txBody>
      </p:sp>
      <p:sp>
        <p:nvSpPr>
          <p:cNvPr id="12" name="Выноска 2 11"/>
          <p:cNvSpPr/>
          <p:nvPr/>
        </p:nvSpPr>
        <p:spPr>
          <a:xfrm>
            <a:off x="1276260" y="4182549"/>
            <a:ext cx="1187645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12027"/>
              <a:gd name="adj6" fmla="val 69146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Бір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апта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қалада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ауылда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тұратын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оқушыларған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арналған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жоба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3" name="Выноска 2 12"/>
          <p:cNvSpPr/>
          <p:nvPr/>
        </p:nvSpPr>
        <p:spPr>
          <a:xfrm>
            <a:off x="467544" y="1926257"/>
            <a:ext cx="1187645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05864"/>
              <a:gd name="adj6" fmla="val 20151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Областной конкурс творческих проектов «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Отаныма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деген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менің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бастамам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</a:p>
        </p:txBody>
      </p:sp>
      <p:sp>
        <p:nvSpPr>
          <p:cNvPr id="14" name="Выноска 2 13"/>
          <p:cNvSpPr/>
          <p:nvPr/>
        </p:nvSpPr>
        <p:spPr>
          <a:xfrm>
            <a:off x="2123728" y="2232581"/>
            <a:ext cx="1296144" cy="92667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4352"/>
              <a:gd name="adj6" fmla="val -847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Областные соревнования технического творчества и изобретательства (авиа,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ракето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авто,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судомоделирование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</a:p>
        </p:txBody>
      </p:sp>
      <p:sp>
        <p:nvSpPr>
          <p:cNvPr id="15" name="Выноска 2 14"/>
          <p:cNvSpPr/>
          <p:nvPr/>
        </p:nvSpPr>
        <p:spPr>
          <a:xfrm>
            <a:off x="3027755" y="1279483"/>
            <a:ext cx="1187645" cy="61130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86185"/>
              <a:gd name="adj6" fmla="val 36150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Областной фестиваль мультимедийных проектов</a:t>
            </a:r>
            <a:endParaRPr lang="ru-RU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Выноска 2 15"/>
          <p:cNvSpPr/>
          <p:nvPr/>
        </p:nvSpPr>
        <p:spPr>
          <a:xfrm>
            <a:off x="5903661" y="5544962"/>
            <a:ext cx="1728192" cy="102835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5204"/>
              <a:gd name="adj6" fmla="val -55892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Проект по развитию инновационного потенциала молодежи «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Zhastar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Innovation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       Конкурс «Лучших инновационных проектов» среди молодежных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стартап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-проектов</a:t>
            </a:r>
          </a:p>
        </p:txBody>
      </p:sp>
      <p:sp>
        <p:nvSpPr>
          <p:cNvPr id="17" name="Выноска 2 16"/>
          <p:cNvSpPr/>
          <p:nvPr/>
        </p:nvSpPr>
        <p:spPr>
          <a:xfrm flipH="1">
            <a:off x="3621578" y="3026966"/>
            <a:ext cx="1020611" cy="102111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9923"/>
              <a:gd name="adj6" fmla="val -65200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Городской 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конкурс  среди мастеров ремесленного дела «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Шеберлер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қалашығы</a:t>
            </a:r>
            <a:r>
              <a:rPr lang="ru-RU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Город мастеров»</a:t>
            </a:r>
          </a:p>
        </p:txBody>
      </p:sp>
    </p:spTree>
    <p:extLst>
      <p:ext uri="{BB962C8B-B14F-4D97-AF65-F5344CB8AC3E}">
        <p14:creationId xmlns:p14="http://schemas.microsoft.com/office/powerpoint/2010/main" val="1942624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Users\Enu\Desktop\mapkaza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9" y="819909"/>
            <a:ext cx="9279940" cy="558588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20" name="Прямоугольник 19"/>
          <p:cNvSpPr/>
          <p:nvPr/>
        </p:nvSpPr>
        <p:spPr>
          <a:xfrm>
            <a:off x="43949" y="97135"/>
            <a:ext cx="9010913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БАЗОВОЕ НАПРАВЛЕНИЕ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«К</a:t>
            </a:r>
            <a:r>
              <a:rPr lang="kk-KZ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ІТАП</a:t>
            </a:r>
            <a:r>
              <a:rPr lang="kk-KZ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БІЛІМ БҰЛАҒЫ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 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республиканских проекта, 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51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региональный </a:t>
            </a:r>
            <a:r>
              <a:rPr lang="ru-RU" sz="1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подпроект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79</a:t>
            </a:r>
            <a:r>
              <a:rPr lang="ru-RU" sz="1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мероприятий</a:t>
            </a:r>
            <a:endParaRPr lang="ru-RU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Выноска 2 1"/>
          <p:cNvSpPr/>
          <p:nvPr/>
        </p:nvSpPr>
        <p:spPr>
          <a:xfrm>
            <a:off x="6892095" y="1107123"/>
            <a:ext cx="1345596" cy="76198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7690"/>
              <a:gd name="adj6" fmla="val -83704"/>
            </a:avLst>
          </a:prstGeom>
          <a:solidFill>
            <a:srgbClr val="FFFF99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Конкурсы среди организаций образования «Читающая школа», «Читающий колледж»</a:t>
            </a:r>
          </a:p>
        </p:txBody>
      </p:sp>
      <p:sp>
        <p:nvSpPr>
          <p:cNvPr id="22" name="Выноска 2 21"/>
          <p:cNvSpPr/>
          <p:nvPr/>
        </p:nvSpPr>
        <p:spPr>
          <a:xfrm>
            <a:off x="7541162" y="2252626"/>
            <a:ext cx="1100667" cy="86409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5652"/>
              <a:gd name="adj6" fmla="val -46341"/>
            </a:avLst>
          </a:prstGeom>
          <a:solidFill>
            <a:srgbClr val="FFFF99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Буккроссинг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Организация специальных мест  по обмену книгами в организациях образования.</a:t>
            </a:r>
          </a:p>
        </p:txBody>
      </p:sp>
      <p:sp>
        <p:nvSpPr>
          <p:cNvPr id="23" name="Выноска 2 22"/>
          <p:cNvSpPr/>
          <p:nvPr/>
        </p:nvSpPr>
        <p:spPr>
          <a:xfrm>
            <a:off x="7420518" y="3537522"/>
            <a:ext cx="1634346" cy="97159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6565"/>
              <a:gd name="adj6" fmla="val -37550"/>
            </a:avLst>
          </a:prstGeom>
          <a:solidFill>
            <a:srgbClr val="FFFF99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Жақсы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кітап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жан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азығы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». Детско-юношеское движение любителей книг среди обучающихся. Книжные выставки и публичный обзор книжной продукции в организациях образования</a:t>
            </a:r>
          </a:p>
        </p:txBody>
      </p:sp>
      <p:sp>
        <p:nvSpPr>
          <p:cNvPr id="24" name="Выноска 2 23"/>
          <p:cNvSpPr/>
          <p:nvPr/>
        </p:nvSpPr>
        <p:spPr>
          <a:xfrm>
            <a:off x="5731095" y="3391891"/>
            <a:ext cx="1440161" cy="684586"/>
          </a:xfrm>
          <a:prstGeom prst="borderCallout2">
            <a:avLst>
              <a:gd name="adj1" fmla="val 72525"/>
              <a:gd name="adj2" fmla="val -87"/>
              <a:gd name="adj3" fmla="val 75994"/>
              <a:gd name="adj4" fmla="val -13369"/>
              <a:gd name="adj5" fmla="val 32725"/>
              <a:gd name="adj6" fmla="val -51824"/>
            </a:avLst>
          </a:prstGeom>
          <a:solidFill>
            <a:srgbClr val="FFFF99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Оснащение библиотек организаций образования, интерактивным оборудованием</a:t>
            </a:r>
          </a:p>
        </p:txBody>
      </p:sp>
      <p:sp>
        <p:nvSpPr>
          <p:cNvPr id="8" name="Выноска 2 7"/>
          <p:cNvSpPr/>
          <p:nvPr/>
        </p:nvSpPr>
        <p:spPr>
          <a:xfrm>
            <a:off x="5689653" y="1339184"/>
            <a:ext cx="975066" cy="5643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5069"/>
              <a:gd name="adj6" fmla="val -20658"/>
            </a:avLst>
          </a:prstGeom>
          <a:solidFill>
            <a:srgbClr val="FFFF99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«Час чтения» </a:t>
            </a:r>
            <a:endParaRPr lang="ru-RU" sz="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школе</a:t>
            </a:r>
          </a:p>
        </p:txBody>
      </p:sp>
      <p:sp>
        <p:nvSpPr>
          <p:cNvPr id="9" name="Выноска 2 8"/>
          <p:cNvSpPr/>
          <p:nvPr/>
        </p:nvSpPr>
        <p:spPr>
          <a:xfrm>
            <a:off x="5971287" y="5505114"/>
            <a:ext cx="1187645" cy="90067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7445"/>
              <a:gd name="adj6" fmla="val -65841"/>
            </a:avLst>
          </a:prstGeom>
          <a:solidFill>
            <a:srgbClr val="FFFF99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Трансляция 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опыта Назарбаев 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Интеллектулаьных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школ в рамках проекта "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Шанырак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" проведение акции "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Bookcrossing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"</a:t>
            </a:r>
          </a:p>
        </p:txBody>
      </p:sp>
      <p:sp>
        <p:nvSpPr>
          <p:cNvPr id="10" name="Выноска 2 9"/>
          <p:cNvSpPr/>
          <p:nvPr/>
        </p:nvSpPr>
        <p:spPr>
          <a:xfrm>
            <a:off x="4487875" y="4297294"/>
            <a:ext cx="1187645" cy="61264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0924"/>
              <a:gd name="adj6" fmla="val -43843"/>
            </a:avLst>
          </a:prstGeom>
          <a:solidFill>
            <a:srgbClr val="FFFF99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Областной конкурс </a:t>
            </a:r>
            <a:r>
              <a:rPr lang="ru-RU" sz="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Менің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сүйікті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кейіпкерім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" </a:t>
            </a:r>
          </a:p>
        </p:txBody>
      </p:sp>
      <p:sp>
        <p:nvSpPr>
          <p:cNvPr id="11" name="Выноска 2 10"/>
          <p:cNvSpPr/>
          <p:nvPr/>
        </p:nvSpPr>
        <p:spPr>
          <a:xfrm>
            <a:off x="2377727" y="3732402"/>
            <a:ext cx="1187645" cy="90068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83746"/>
              <a:gd name="adj6" fmla="val 29150"/>
            </a:avLst>
          </a:prstGeom>
          <a:solidFill>
            <a:srgbClr val="FFFF99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Қадірлі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сыйлық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». Организация благотворительной акции по добровольной передаче книг библиотекам.</a:t>
            </a:r>
          </a:p>
        </p:txBody>
      </p:sp>
      <p:sp>
        <p:nvSpPr>
          <p:cNvPr id="12" name="Выноска 2 11"/>
          <p:cNvSpPr/>
          <p:nvPr/>
        </p:nvSpPr>
        <p:spPr>
          <a:xfrm>
            <a:off x="1277390" y="5517175"/>
            <a:ext cx="1187645" cy="43827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12027"/>
              <a:gd name="adj6" fmla="val 69146"/>
            </a:avLst>
          </a:prstGeom>
          <a:solidFill>
            <a:srgbClr val="FFFF99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Үздік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оқырман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" марафоны </a:t>
            </a:r>
          </a:p>
        </p:txBody>
      </p:sp>
      <p:sp>
        <p:nvSpPr>
          <p:cNvPr id="13" name="Выноска 2 12"/>
          <p:cNvSpPr/>
          <p:nvPr/>
        </p:nvSpPr>
        <p:spPr>
          <a:xfrm>
            <a:off x="115911" y="1920304"/>
            <a:ext cx="1187645" cy="76722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05864"/>
              <a:gd name="adj6" fmla="val 20151"/>
            </a:avLst>
          </a:prstGeom>
          <a:solidFill>
            <a:srgbClr val="FFFF99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Областной конкурс 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«Читающая семья 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Приуралья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– 2017»</a:t>
            </a:r>
          </a:p>
        </p:txBody>
      </p:sp>
      <p:sp>
        <p:nvSpPr>
          <p:cNvPr id="14" name="Выноска 2 13"/>
          <p:cNvSpPr/>
          <p:nvPr/>
        </p:nvSpPr>
        <p:spPr>
          <a:xfrm>
            <a:off x="1783904" y="2245121"/>
            <a:ext cx="1187645" cy="92667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44352"/>
              <a:gd name="adj6" fmla="val -847"/>
            </a:avLst>
          </a:prstGeom>
          <a:solidFill>
            <a:srgbClr val="FFFF99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Конкурсы среди организаций образования «Читающая школа», «Читающий колледж»</a:t>
            </a:r>
          </a:p>
        </p:txBody>
      </p:sp>
      <p:sp>
        <p:nvSpPr>
          <p:cNvPr id="15" name="Выноска 2 14"/>
          <p:cNvSpPr/>
          <p:nvPr/>
        </p:nvSpPr>
        <p:spPr>
          <a:xfrm>
            <a:off x="2873020" y="988161"/>
            <a:ext cx="1273233" cy="75531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86185"/>
              <a:gd name="adj6" fmla="val 36150"/>
            </a:avLst>
          </a:prstGeom>
          <a:solidFill>
            <a:srgbClr val="FFFF99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Буккроссинг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Организация специальных мест  по обмену книгами в организациях образования.</a:t>
            </a:r>
          </a:p>
        </p:txBody>
      </p:sp>
      <p:sp>
        <p:nvSpPr>
          <p:cNvPr id="16" name="Выноска 2 15"/>
          <p:cNvSpPr/>
          <p:nvPr/>
        </p:nvSpPr>
        <p:spPr>
          <a:xfrm>
            <a:off x="7348007" y="4653079"/>
            <a:ext cx="1100667" cy="86409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5204"/>
              <a:gd name="adj6" fmla="val -55892"/>
            </a:avLst>
          </a:prstGeom>
          <a:solidFill>
            <a:srgbClr val="FFFF99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Ежегодный фестиваль «</a:t>
            </a:r>
            <a:r>
              <a:rPr lang="ru-RU" sz="8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Кітап</a:t>
            </a:r>
            <a:r>
              <a:rPr lang="en-US" sz="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FEST</a:t>
            </a:r>
            <a:r>
              <a:rPr lang="ru-RU" sz="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» в рамках проекта «Алматы – читающий город» </a:t>
            </a:r>
            <a:endParaRPr lang="ru-RU" sz="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Выноска 2 16"/>
          <p:cNvSpPr/>
          <p:nvPr/>
        </p:nvSpPr>
        <p:spPr>
          <a:xfrm flipH="1">
            <a:off x="3509637" y="2695921"/>
            <a:ext cx="1926458" cy="84160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8064"/>
              <a:gd name="adj6" fmla="val -7086"/>
            </a:avLst>
          </a:prstGeom>
          <a:solidFill>
            <a:srgbClr val="FFFF99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Жақсы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кітап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жан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азығы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». Детско-юношеское движение любителей книг среди обучающихся. Книжные выставки и публичный обзор книжной продукции в организациях образования</a:t>
            </a:r>
          </a:p>
        </p:txBody>
      </p:sp>
      <p:sp>
        <p:nvSpPr>
          <p:cNvPr id="18" name="Выноска 2 17"/>
          <p:cNvSpPr/>
          <p:nvPr/>
        </p:nvSpPr>
        <p:spPr>
          <a:xfrm>
            <a:off x="198553" y="4076477"/>
            <a:ext cx="1187645" cy="83346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6302"/>
              <a:gd name="adj6" fmla="val 43149"/>
            </a:avLst>
          </a:prstGeom>
          <a:solidFill>
            <a:srgbClr val="FFFF99"/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ru-RU" sz="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Буккросинг</a:t>
            </a:r>
            <a:r>
              <a:rPr lang="ru-RU" sz="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" Организация специальных мест по обмену книгами в организациях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4112004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C:\Users\Enu\Desktop\mapkaza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0" y="939460"/>
            <a:ext cx="9144001" cy="558588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5032492" y="1987046"/>
            <a:ext cx="1091870" cy="252292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1777,2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96980" y="3598121"/>
            <a:ext cx="893204" cy="351656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141,2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78029" y="4395262"/>
            <a:ext cx="980644" cy="252028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845,2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78183" y="4195764"/>
            <a:ext cx="1008112" cy="27750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836,9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092280" y="2798731"/>
            <a:ext cx="984590" cy="375567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6091,4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640338" y="5498570"/>
            <a:ext cx="976188" cy="317505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80,8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73849" y="1320992"/>
            <a:ext cx="830076" cy="394983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256,4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32492" y="3873611"/>
            <a:ext cx="905448" cy="27750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175,8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282239" y="2703354"/>
            <a:ext cx="1030985" cy="316272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852,5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392240" y="5260698"/>
            <a:ext cx="1015847" cy="338529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142,1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039177" y="2110773"/>
            <a:ext cx="838991" cy="401981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621,0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27930" y="993939"/>
            <a:ext cx="2185294" cy="504056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РК- 764,6 млн. </a:t>
            </a:r>
            <a:r>
              <a:rPr lang="ru-RU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тн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047891" y="943484"/>
            <a:ext cx="1019625" cy="39604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120,6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840170" y="6177022"/>
            <a:ext cx="963305" cy="327005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366,2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236296" y="5042256"/>
            <a:ext cx="1114872" cy="361577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1511,4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485820" y="2750905"/>
            <a:ext cx="816579" cy="31414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417,3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3950" y="97135"/>
            <a:ext cx="8992546" cy="523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ФИНАНСИРОВАНИЕ из МБ и РБ (млн. тенге)</a:t>
            </a:r>
            <a:endParaRPr lang="ru-RU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2650" y="6065912"/>
            <a:ext cx="4285437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ВСЕГО: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15 764,6 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млн. тенге</a:t>
            </a:r>
            <a:endParaRPr lang="ru-RU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84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nu\Desktop\motf710x380deloitte-implementacion-outsourcing-big_20140206_0925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317" y="3789040"/>
            <a:ext cx="3975272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60040" y="1093627"/>
            <a:ext cx="8460432" cy="194421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/>
            <a:endParaRPr lang="kk-K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Актуальность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воспитания и обучения 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путем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консолидации усилий организаций образования, 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семьи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других институтов социализации, патриотизма 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начинается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именно с любви к своей земле, родному краю. 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малой родины начинается любовь 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большой родине – своей родной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стране</a:t>
            </a:r>
          </a:p>
          <a:p>
            <a:pPr algn="ctr"/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60040" y="229531"/>
            <a:ext cx="8460432" cy="7160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АКТУАЛЬНОСТЬ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ПОДПРОГРАММЫ </a:t>
            </a:r>
            <a:r>
              <a:rPr lang="kk-KZ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ТӘРБИЕ ЖӘНЕ БІЛІМ</a:t>
            </a:r>
            <a:r>
              <a:rPr lang="kk-KZ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2762" y="3149674"/>
            <a:ext cx="5289358" cy="333937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ПРИОРИТЕТЫ</a:t>
            </a:r>
            <a:r>
              <a:rPr lang="ru-RU" sz="1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just"/>
            <a:endParaRPr lang="ru-RU" sz="17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направленность </a:t>
            </a:r>
            <a:r>
              <a:rPr lang="ru-RU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воспитание здорового </a:t>
            </a: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прагматизма и </a:t>
            </a:r>
            <a:r>
              <a:rPr lang="ru-RU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практическое применение знаний в жизни</a:t>
            </a: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недрение проектной </a:t>
            </a:r>
            <a:r>
              <a:rPr lang="ru-RU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деятельности </a:t>
            </a: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в </a:t>
            </a:r>
            <a:r>
              <a:rPr lang="ru-RU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образовательный процесс</a:t>
            </a: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доступ </a:t>
            </a:r>
            <a:r>
              <a:rPr lang="ru-RU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мировым знаниям</a:t>
            </a: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kk-KZ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создание </a:t>
            </a:r>
            <a:r>
              <a:rPr lang="kk-KZ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Национальной платформы </a:t>
            </a:r>
            <a:r>
              <a:rPr lang="kk-KZ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с </a:t>
            </a:r>
            <a:r>
              <a:rPr lang="kk-KZ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открытыми онлайн курсами</a:t>
            </a:r>
            <a:r>
              <a:rPr lang="kk-KZ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дополнительное </a:t>
            </a:r>
            <a:r>
              <a:rPr lang="ru-RU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образование обучающихся</a:t>
            </a: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sz="17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осознанный </a:t>
            </a:r>
            <a:r>
              <a:rPr lang="ru-RU" sz="17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выбор профессий обучающимися.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60040" y="6566537"/>
            <a:ext cx="8460432" cy="1028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88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3968" y="1124744"/>
            <a:ext cx="4608512" cy="55332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/>
            <a:endParaRPr lang="kk-KZ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buFont typeface="Wingdings" pitchFamily="2" charset="2"/>
              <a:buChar char="ü"/>
            </a:pP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Конкурентоспособная, прагматичная,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сильная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творческая</a:t>
            </a:r>
            <a:r>
              <a:rPr lang="kk-KZ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патриотичная </a:t>
            </a:r>
            <a:endParaRPr lang="kk-KZ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kk-KZ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проактивная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личность единой нации,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фундаментом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успешного будущего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которой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являются 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воспитание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культ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знаний</a:t>
            </a:r>
          </a:p>
          <a:p>
            <a:pPr marL="285750" indent="-285750" algn="ctr"/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ctr">
              <a:buFontTx/>
              <a:buChar char="-"/>
            </a:pP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ctr">
              <a:buFontTx/>
              <a:buChar char="-"/>
            </a:pP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32048" y="260648"/>
            <a:ext cx="8460432" cy="5000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ЦЕЛЬ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ПОДПРОГРАММЫ </a:t>
            </a:r>
            <a:r>
              <a:rPr lang="kk-KZ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ТӘРБИЕ ЖӘНЕ БІЛІМ</a:t>
            </a:r>
            <a:r>
              <a:rPr lang="kk-KZ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Enu\Desktop\771gtQckQ4DR1aJHVawDMn9A4q6qn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32" y="4664546"/>
            <a:ext cx="3255604" cy="199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76064" y="1124744"/>
            <a:ext cx="34198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«Патриотизм </a:t>
            </a:r>
            <a:r>
              <a:rPr lang="ru-RU" sz="17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начинается </a:t>
            </a:r>
            <a:r>
              <a:rPr lang="ru-RU" sz="17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с </a:t>
            </a:r>
            <a:r>
              <a:rPr lang="ru-RU" sz="17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любви к своей земле, </a:t>
            </a:r>
            <a:r>
              <a:rPr lang="ru-RU" sz="17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к </a:t>
            </a:r>
            <a:r>
              <a:rPr lang="ru-RU" sz="17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своему аулу, городу, региону, с любви к малой </a:t>
            </a:r>
            <a:r>
              <a:rPr lang="ru-RU" sz="17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родине»…</a:t>
            </a:r>
            <a:r>
              <a:rPr lang="ru-RU" sz="17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Особое </a:t>
            </a:r>
            <a:r>
              <a:rPr lang="ru-RU" sz="17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отношение к родной земле, ее культуре, обычаям, традициям – это важнейшая черта </a:t>
            </a:r>
            <a:r>
              <a:rPr lang="ru-RU" sz="17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патриотизма…» </a:t>
            </a:r>
          </a:p>
          <a:p>
            <a:pPr algn="just"/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Из Статьи </a:t>
            </a:r>
          </a:p>
          <a:p>
            <a:pPr algn="r"/>
            <a:r>
              <a:rPr lang="ru-RU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Президента РК </a:t>
            </a:r>
            <a:r>
              <a:rPr lang="ru-RU" sz="12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Н.А.Назарбаева</a:t>
            </a:r>
            <a:r>
              <a:rPr lang="ru-RU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r"/>
            <a:r>
              <a:rPr lang="ru-RU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ru-RU" sz="1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Взгляд в будущее: модернизация </a:t>
            </a:r>
            <a:endParaRPr lang="ru-RU" sz="1200" b="1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общественного </a:t>
            </a:r>
            <a:r>
              <a:rPr lang="ru-RU" sz="1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сознания"</a:t>
            </a:r>
            <a:endParaRPr lang="ru-RU" sz="12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60648"/>
            <a:ext cx="72008" cy="63252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2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3968" y="1124744"/>
            <a:ext cx="4608512" cy="55332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/>
            <a:endParaRPr lang="kk-K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buFont typeface="Wingdings" pitchFamily="2" charset="2"/>
              <a:buChar char="ü"/>
            </a:pP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Руководитель Подпрограммы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лицо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занимающее политическую государственную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должность, принимающее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себя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полную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персональную ответственность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за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реализацию Подпрограммы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и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уполномоченное на принятие  любых не противоречащих законодательству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управленческих </a:t>
            </a:r>
            <a:r>
              <a:rPr 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решений, необходимых для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достижения целевых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индикаторов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показателей 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Подпрограммы</a:t>
            </a:r>
          </a:p>
          <a:p>
            <a:pPr algn="just"/>
            <a:endParaRPr lang="kk-KZ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kk-KZ" sz="2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kk-KZ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 Устава Подпрограммы)</a:t>
            </a:r>
            <a:endParaRPr lang="ru-RU" sz="20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ctr">
              <a:buFontTx/>
              <a:buChar char="-"/>
            </a:pP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ctr">
              <a:buFontTx/>
              <a:buChar char="-"/>
            </a:pP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32048" y="260648"/>
            <a:ext cx="8460432" cy="5000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РУКОВОДИТЕЛЬ</a:t>
            </a:r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ПОДПРОГРАММЫ </a:t>
            </a:r>
            <a:r>
              <a:rPr lang="kk-KZ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ТӘРБИЕ ЖӘНЕ БІЛІМ</a:t>
            </a:r>
            <a:r>
              <a:rPr lang="kk-KZ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60648"/>
            <a:ext cx="72008" cy="63252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Users\Enu\Desktop\9a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44" y="1150707"/>
            <a:ext cx="3358414" cy="335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69978" y="4811477"/>
            <a:ext cx="3557602" cy="1846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АМРИН</a:t>
            </a:r>
          </a:p>
          <a:p>
            <a:pPr algn="ctr"/>
            <a:r>
              <a:rPr lang="ru-RU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Асланбек</a:t>
            </a:r>
            <a:r>
              <a:rPr lang="ru-RU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Кеменгерович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вице-министр </a:t>
            </a:r>
          </a:p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образования и науки Республики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295989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093626"/>
            <a:ext cx="1979712" cy="9672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k-KZ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«Өлкетану» 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kk-KZ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краеведческое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07504" y="229531"/>
            <a:ext cx="8820472" cy="7160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ИНДИКАТОРЫ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БАЗОВЫХ НАПРАВЛЕНИЙ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6710553"/>
            <a:ext cx="8820472" cy="1028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1118052"/>
            <a:ext cx="1979712" cy="9427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k-KZ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«Отаным – тағдырым» 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kk-KZ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патриотическое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27984" y="1118052"/>
            <a:ext cx="2520280" cy="9427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k-KZ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«Саналы азамат» </a:t>
            </a:r>
            <a:r>
              <a:rPr lang="kk-KZ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(профориентационная 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поддержка в выборе профессии</a:t>
            </a:r>
            <a:r>
              <a:rPr lang="kk-KZ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92280" y="1139276"/>
            <a:ext cx="1835696" cy="9215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kk-KZ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Кітап – білім бұлағы» </a:t>
            </a:r>
            <a:endParaRPr lang="kk-KZ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kk-KZ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пропаганда чтения</a:t>
            </a:r>
            <a:r>
              <a:rPr lang="kk-KZ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204864"/>
            <a:ext cx="1979712" cy="440120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обучающихся</a:t>
            </a:r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изучающих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истори</a:t>
            </a:r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ю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родного края на </a:t>
            </a:r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основе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культурно-исторических памятников и исторических личностей местного масштаба</a:t>
            </a:r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 целью идентификации собственного национального кода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8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 2022 года – </a:t>
            </a:r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100%.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обучающихся, участвующих в реализации краеведческих проектов (экскурсии, экспедиции, выезды, походы): </a:t>
            </a:r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 2022 года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40%.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обучающихся, имеющих позитивную динамику результатов социологического исследования национальной идентичности: </a:t>
            </a:r>
            <a:endParaRPr lang="kk-KZ" sz="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2022 года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50%.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8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Национальный краеведческий 3</a:t>
            </a:r>
            <a:r>
              <a:rPr lang="en-US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музей. Количество уникальных просмотров: </a:t>
            </a:r>
            <a:endParaRPr lang="ru-RU" sz="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ежегодно </a:t>
            </a:r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200 тыс. просмотров</a:t>
            </a:r>
            <a:r>
              <a:rPr lang="ru-RU" sz="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5" y="2204864"/>
            <a:ext cx="1979712" cy="440120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обучающихся, обладающих высоким уровнем воспитанности: </a:t>
            </a:r>
            <a:endParaRPr lang="kk-KZ" sz="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2022 году – 70%.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обучающихся, вступивших в ряды Единой детско-юношеской организации «Жас ұлан» и «Жас қыран»: 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2022 году – 70%.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Повышение роли казахстанских школ в международных рейтингах и исследованиях: 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2022 году – ИРО – 6 место;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2022 году ГИК – 35 место;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2020 году - количество </a:t>
            </a:r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вузов в  международном рейтинге QS-WUR топ-300; топ-500; топ-701+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Внедрение в рамках вузовского компонента по специальностям гуманитарного направления тематики по проектам «Рухани жаңғыру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»:</a:t>
            </a:r>
            <a:r>
              <a:rPr lang="ru-RU" sz="8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 2020 года 100%.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обучающихся, одержавших победу на международных олимпиадах и конкурсах, как образец успешного,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сильн</a:t>
            </a:r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ого и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творческ</a:t>
            </a:r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ого человека: 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2018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0,021% (золотые медали - 99, серебряные - 161, бронзовые - 295);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2022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0,03% (золотые медали - 111, серебряные - 175, бронзовые - 323).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7984" y="2204864"/>
            <a:ext cx="2520280" cy="440120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обучающихся, получающих образование через реализацию проектов по обновленным учебным программам, направленным на повышение практикоориентированности и к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онкурентоспособ</a:t>
            </a:r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ности в период выбора профессии: 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2016-2017 учебный год – 100</a:t>
            </a:r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обучающихся </a:t>
            </a:r>
            <a:r>
              <a:rPr lang="kk-KZ" sz="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1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классов;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2017-2018 – 100% обучающихся 2, 5, 7 классов; 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2018-2019 – 100% обучающихся 3, 6, 8, 10 классов; 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2019-2020 - 100% обучающихся 4, 9, 11 классов.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Охват – 2,9 млн. школьников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обучающихся и родителей,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удовлетворенных качеством образования</a:t>
            </a:r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условиями для занятости детей во внеурочное время и подготовкой к выбору будущей профессии к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2022 году:</a:t>
            </a: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обучающиеся – 50%;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родители  – 40%.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обучающихся, демонстрирующих лучшие профессиональные навыки в областных, республиканских, международных </a:t>
            </a:r>
            <a:r>
              <a:rPr lang="kk-KZ" sz="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конкурсах:</a:t>
            </a:r>
            <a:r>
              <a:rPr lang="kk-KZ" sz="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2018 – 30%, 2019-40 %, 2020 – 50 %, 2021 – 60 %, 2022 – 70%.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обучающихся, участвующих в реализации проектов в области высокотехнологичных методик и цифровых технологий: </a:t>
            </a:r>
            <a:endParaRPr lang="kk-KZ" sz="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2022 года – 30</a:t>
            </a:r>
            <a:r>
              <a:rPr lang="kk-KZ" sz="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%.</a:t>
            </a:r>
          </a:p>
          <a:p>
            <a:endParaRPr lang="kk-KZ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kk-KZ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92280" y="2204864"/>
            <a:ext cx="1835696" cy="440120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обучающихся,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участвующих в конкурсах «Читающая школа», «Читающий колледж», «Читающий вуз»:</a:t>
            </a:r>
            <a:r>
              <a:rPr lang="ru-RU" sz="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2018 – 15%, 2019 – 20%, 2020 – 25%, 2021 – 30%, 2022 – 35% </a:t>
            </a:r>
            <a:r>
              <a:rPr lang="ru-RU" sz="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(по уровням образования)</a:t>
            </a:r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8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Организация буккросингов -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специальных мест по обмену книгами в организациях образования: </a:t>
            </a:r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ежегодно не менее 48 пунктов, к 2022 году – не менее 240</a:t>
            </a:r>
            <a:r>
              <a:rPr lang="kk-KZ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Доля обучающихся, пользующихся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специальными местами по обмену книгами в организациях образования - </a:t>
            </a:r>
            <a:r>
              <a:rPr lang="ru-RU" sz="8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буккросингами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800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2018 – 2%, 2019 – 5%, 2020 – 7%, 2021 – 10%, 2022 – 15</a:t>
            </a:r>
            <a:r>
              <a:rPr lang="ru-RU" sz="8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%.</a:t>
            </a: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Enu\Desktop\Boost-your-online-visibility-and-sal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87" y="5150504"/>
            <a:ext cx="1491945" cy="1560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Enu\Desktop\home.savings-v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9283" y="5192149"/>
            <a:ext cx="1848693" cy="1403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29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Прямоугольник 207"/>
          <p:cNvSpPr/>
          <p:nvPr/>
        </p:nvSpPr>
        <p:spPr>
          <a:xfrm>
            <a:off x="2507004" y="3408574"/>
            <a:ext cx="752168" cy="844983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800" b="1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Айнала</a:t>
            </a:r>
            <a:r>
              <a:rPr lang="kk-KZ" sz="8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ға қара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9487"/>
            <a:ext cx="8953315" cy="4291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АРХИТЕКТУРА ПОДПРОГРАММЫ</a:t>
            </a:r>
            <a:endParaRPr lang="ru-RU" sz="24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7508" y="908721"/>
            <a:ext cx="2797137" cy="291097"/>
          </a:xfrm>
          <a:prstGeom prst="rect">
            <a:avLst/>
          </a:prstGeom>
          <a:ln w="12700">
            <a:solidFill>
              <a:srgbClr val="0070C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САНАЛЫ АЗАМАТ</a:t>
            </a:r>
            <a:endParaRPr lang="ru-RU" sz="14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128062" y="1393088"/>
            <a:ext cx="720080" cy="1077513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Исследования уровня удовлетворенности качеством </a:t>
            </a:r>
            <a:r>
              <a:rPr lang="ru-RU" sz="8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образования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12" name="Прямоугольник 211"/>
          <p:cNvSpPr/>
          <p:nvPr/>
        </p:nvSpPr>
        <p:spPr>
          <a:xfrm>
            <a:off x="782991" y="2116779"/>
            <a:ext cx="560658" cy="752188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8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Алтын қазына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1309551" y="1896217"/>
            <a:ext cx="562787" cy="838032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8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Мир профессий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cxnSp>
        <p:nvCxnSpPr>
          <p:cNvPr id="75" name="Прямая соединительная линия 74"/>
          <p:cNvCxnSpPr>
            <a:stCxn id="212" idx="1"/>
          </p:cNvCxnSpPr>
          <p:nvPr/>
        </p:nvCxnSpPr>
        <p:spPr>
          <a:xfrm>
            <a:off x="782991" y="2492873"/>
            <a:ext cx="24531" cy="100445"/>
          </a:xfrm>
          <a:prstGeom prst="line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2904648" y="908720"/>
            <a:ext cx="2448270" cy="2910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rgbClr val="0070C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ӨЛКЕТАНУ</a:t>
            </a:r>
            <a:endParaRPr lang="ru-RU" sz="14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295797" y="908721"/>
            <a:ext cx="2444554" cy="2910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rgbClr val="0070C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ОТАНЫМ-ТАҒДЫРЫМ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7740351" y="908721"/>
            <a:ext cx="1320469" cy="2910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rgbClr val="0070C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КІТАП – БІЛІМ БУЛАҒЫ</a:t>
            </a:r>
            <a:endParaRPr lang="ru-RU" sz="11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526787" y="1548693"/>
            <a:ext cx="1534032" cy="38315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БУККРОСИНГ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943382" y="1947544"/>
            <a:ext cx="1117438" cy="4477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ЖАҚСЫ КІТАП – </a:t>
            </a:r>
          </a:p>
          <a:p>
            <a:pPr algn="ctr"/>
            <a:r>
              <a:rPr lang="ru-RU" sz="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ЖАН АЗИҒЫ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268278" y="2368759"/>
            <a:ext cx="792542" cy="48417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КІТАПХАНА - БІЛІМ ОРДАСЫ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378316" y="1867658"/>
            <a:ext cx="880856" cy="4557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Алтын </a:t>
            </a:r>
            <a:r>
              <a:rPr lang="ru-RU" sz="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адам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201054" y="3622329"/>
            <a:ext cx="716691" cy="6110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kk-KZ" sz="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Табиғат бесігі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208947" y="1844824"/>
            <a:ext cx="709523" cy="625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Менің</a:t>
            </a:r>
            <a:r>
              <a:rPr lang="ru-RU" sz="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Отаным</a:t>
            </a:r>
            <a:r>
              <a:rPr lang="ru-RU" sz="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359969" y="2510472"/>
            <a:ext cx="678116" cy="6506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Тарих</a:t>
            </a:r>
            <a:r>
              <a:rPr lang="ru-RU" sz="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мұрасы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809760" y="3014999"/>
            <a:ext cx="643595" cy="5835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Ұлттық</a:t>
            </a:r>
            <a:r>
              <a:rPr lang="ru-RU" sz="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қазына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898040" y="2057796"/>
            <a:ext cx="602475" cy="7951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Елімнің</a:t>
            </a:r>
            <a:r>
              <a:rPr lang="ru-RU" sz="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шежерелі</a:t>
            </a:r>
            <a:r>
              <a:rPr lang="ru-RU" sz="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байлығы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7605204" y="3547439"/>
            <a:ext cx="856765" cy="7061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Туған</a:t>
            </a:r>
            <a:r>
              <a:rPr lang="ru-RU" sz="8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80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жер</a:t>
            </a:r>
            <a:r>
              <a:rPr lang="ru-RU" sz="8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. </a:t>
            </a:r>
            <a:r>
              <a:rPr lang="ru-RU" sz="80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Туған</a:t>
            </a:r>
            <a:r>
              <a:rPr lang="ru-RU" sz="8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ел. </a:t>
            </a:r>
            <a:r>
              <a:rPr lang="ru-RU" sz="80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Туған</a:t>
            </a:r>
            <a:r>
              <a:rPr lang="ru-RU" sz="8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80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глобал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7086241" y="3096122"/>
            <a:ext cx="899547" cy="4892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8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Моя инициатива – моей Родине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6625325" y="1986641"/>
            <a:ext cx="548257" cy="7519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Сөз</a:t>
            </a:r>
            <a:r>
              <a:rPr lang="ru-RU" sz="8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– </a:t>
            </a:r>
            <a:r>
              <a:rPr lang="ru-RU" sz="800" b="1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тілдің</a:t>
            </a:r>
            <a:r>
              <a:rPr lang="ru-RU" sz="8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800" b="1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көркі</a:t>
            </a:r>
            <a:r>
              <a:rPr lang="ru-RU" sz="8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6460810" y="2793551"/>
            <a:ext cx="919502" cy="3855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8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Өрле, Қазақстан!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882154" y="2440349"/>
            <a:ext cx="767918" cy="3059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80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Жас</a:t>
            </a:r>
            <a:r>
              <a:rPr lang="ru-RU" sz="8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80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ұлан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333227" y="545826"/>
            <a:ext cx="6662445" cy="3628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базовых направления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89172" y="2505255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Овал 114"/>
          <p:cNvSpPr/>
          <p:nvPr/>
        </p:nvSpPr>
        <p:spPr>
          <a:xfrm>
            <a:off x="470953" y="2780928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Овал 115"/>
          <p:cNvSpPr/>
          <p:nvPr/>
        </p:nvSpPr>
        <p:spPr>
          <a:xfrm>
            <a:off x="848142" y="3056323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Овал 116"/>
          <p:cNvSpPr/>
          <p:nvPr/>
        </p:nvSpPr>
        <p:spPr>
          <a:xfrm>
            <a:off x="1256188" y="3301015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Овал 117"/>
          <p:cNvSpPr/>
          <p:nvPr/>
        </p:nvSpPr>
        <p:spPr>
          <a:xfrm>
            <a:off x="1642607" y="3562646"/>
            <a:ext cx="459462" cy="4534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Овал 118"/>
          <p:cNvSpPr/>
          <p:nvPr/>
        </p:nvSpPr>
        <p:spPr>
          <a:xfrm>
            <a:off x="2047542" y="3814566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Овал 119"/>
          <p:cNvSpPr/>
          <p:nvPr/>
        </p:nvSpPr>
        <p:spPr>
          <a:xfrm>
            <a:off x="2771800" y="2306531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Овал 120"/>
          <p:cNvSpPr/>
          <p:nvPr/>
        </p:nvSpPr>
        <p:spPr>
          <a:xfrm>
            <a:off x="3131840" y="2564904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Овал 121"/>
          <p:cNvSpPr/>
          <p:nvPr/>
        </p:nvSpPr>
        <p:spPr>
          <a:xfrm>
            <a:off x="3524062" y="2823908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Овал 122"/>
          <p:cNvSpPr/>
          <p:nvPr/>
        </p:nvSpPr>
        <p:spPr>
          <a:xfrm>
            <a:off x="3956877" y="3084991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Овал 123"/>
          <p:cNvSpPr/>
          <p:nvPr/>
        </p:nvSpPr>
        <p:spPr>
          <a:xfrm>
            <a:off x="4354430" y="3329003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Овал 124"/>
          <p:cNvSpPr/>
          <p:nvPr/>
        </p:nvSpPr>
        <p:spPr>
          <a:xfrm>
            <a:off x="4737155" y="3598542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Овал 125"/>
          <p:cNvSpPr/>
          <p:nvPr/>
        </p:nvSpPr>
        <p:spPr>
          <a:xfrm>
            <a:off x="7409849" y="2337537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Овал 127"/>
          <p:cNvSpPr/>
          <p:nvPr/>
        </p:nvSpPr>
        <p:spPr>
          <a:xfrm>
            <a:off x="5292080" y="2457177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Овал 128"/>
          <p:cNvSpPr/>
          <p:nvPr/>
        </p:nvSpPr>
        <p:spPr>
          <a:xfrm>
            <a:off x="7808816" y="2593317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Овал 129"/>
          <p:cNvSpPr/>
          <p:nvPr/>
        </p:nvSpPr>
        <p:spPr>
          <a:xfrm>
            <a:off x="5637215" y="2771449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Овал 130"/>
          <p:cNvSpPr/>
          <p:nvPr/>
        </p:nvSpPr>
        <p:spPr>
          <a:xfrm>
            <a:off x="6023559" y="2996287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Овал 131"/>
          <p:cNvSpPr/>
          <p:nvPr/>
        </p:nvSpPr>
        <p:spPr>
          <a:xfrm>
            <a:off x="8170854" y="2823908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Овал 132"/>
          <p:cNvSpPr/>
          <p:nvPr/>
        </p:nvSpPr>
        <p:spPr>
          <a:xfrm>
            <a:off x="6409822" y="3236367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Овал 133"/>
          <p:cNvSpPr/>
          <p:nvPr/>
        </p:nvSpPr>
        <p:spPr>
          <a:xfrm>
            <a:off x="6759178" y="3499040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Овал 134"/>
          <p:cNvSpPr/>
          <p:nvPr/>
        </p:nvSpPr>
        <p:spPr>
          <a:xfrm>
            <a:off x="7145742" y="3735705"/>
            <a:ext cx="459462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2354908" y="1460967"/>
            <a:ext cx="4161308" cy="2880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21 республиканский проект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107504" y="4663127"/>
            <a:ext cx="383018" cy="7029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472644" y="4663127"/>
            <a:ext cx="383018" cy="7029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850924" y="4663127"/>
            <a:ext cx="383018" cy="7029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1233942" y="4663127"/>
            <a:ext cx="383018" cy="7029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1616960" y="4670274"/>
            <a:ext cx="383018" cy="7029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1999978" y="4670274"/>
            <a:ext cx="383018" cy="7029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2743036" y="4663127"/>
            <a:ext cx="383018" cy="7029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7" name="Прямоугольник 176"/>
          <p:cNvSpPr/>
          <p:nvPr/>
        </p:nvSpPr>
        <p:spPr>
          <a:xfrm>
            <a:off x="3108176" y="4663127"/>
            <a:ext cx="383018" cy="7029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8" name="Прямоугольник 177"/>
          <p:cNvSpPr/>
          <p:nvPr/>
        </p:nvSpPr>
        <p:spPr>
          <a:xfrm>
            <a:off x="3486456" y="4663127"/>
            <a:ext cx="383018" cy="7029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3869474" y="4663127"/>
            <a:ext cx="383018" cy="7029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0" name="Прямоугольник 179"/>
          <p:cNvSpPr/>
          <p:nvPr/>
        </p:nvSpPr>
        <p:spPr>
          <a:xfrm>
            <a:off x="4252492" y="4670274"/>
            <a:ext cx="383018" cy="7029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Прямоугольник 180"/>
          <p:cNvSpPr/>
          <p:nvPr/>
        </p:nvSpPr>
        <p:spPr>
          <a:xfrm>
            <a:off x="4635510" y="4670274"/>
            <a:ext cx="383018" cy="7029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5320844" y="4663127"/>
            <a:ext cx="383018" cy="7029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5685984" y="4663127"/>
            <a:ext cx="383018" cy="7029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Прямоугольник 183"/>
          <p:cNvSpPr/>
          <p:nvPr/>
        </p:nvSpPr>
        <p:spPr>
          <a:xfrm>
            <a:off x="6064264" y="4663127"/>
            <a:ext cx="383018" cy="7029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5" name="Прямоугольник 184"/>
          <p:cNvSpPr/>
          <p:nvPr/>
        </p:nvSpPr>
        <p:spPr>
          <a:xfrm>
            <a:off x="6447282" y="4663127"/>
            <a:ext cx="383018" cy="7029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Прямоугольник 185"/>
          <p:cNvSpPr/>
          <p:nvPr/>
        </p:nvSpPr>
        <p:spPr>
          <a:xfrm>
            <a:off x="6830300" y="4670274"/>
            <a:ext cx="383018" cy="7029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7213318" y="4670274"/>
            <a:ext cx="383018" cy="7029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8" name="Прямоугольник 187"/>
          <p:cNvSpPr/>
          <p:nvPr/>
        </p:nvSpPr>
        <p:spPr>
          <a:xfrm>
            <a:off x="7887442" y="4663127"/>
            <a:ext cx="383018" cy="7029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9" name="Прямоугольник 188"/>
          <p:cNvSpPr/>
          <p:nvPr/>
        </p:nvSpPr>
        <p:spPr>
          <a:xfrm>
            <a:off x="8270460" y="4670274"/>
            <a:ext cx="383018" cy="7029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0" name="Прямоугольник 189"/>
          <p:cNvSpPr/>
          <p:nvPr/>
        </p:nvSpPr>
        <p:spPr>
          <a:xfrm>
            <a:off x="8653478" y="4670274"/>
            <a:ext cx="383018" cy="7029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региональных </a:t>
            </a: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5" name="Стрелка вниз 264"/>
          <p:cNvSpPr/>
          <p:nvPr/>
        </p:nvSpPr>
        <p:spPr>
          <a:xfrm>
            <a:off x="567432" y="1199817"/>
            <a:ext cx="1552435" cy="193271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66" name="Стрелка вниз 265"/>
          <p:cNvSpPr/>
          <p:nvPr/>
        </p:nvSpPr>
        <p:spPr>
          <a:xfrm>
            <a:off x="3208948" y="1218479"/>
            <a:ext cx="1742779" cy="174609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67" name="Стрелка вниз 266"/>
          <p:cNvSpPr/>
          <p:nvPr/>
        </p:nvSpPr>
        <p:spPr>
          <a:xfrm>
            <a:off x="5676941" y="1199817"/>
            <a:ext cx="1522137" cy="193271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68" name="Стрелка вниз 267"/>
          <p:cNvSpPr/>
          <p:nvPr/>
        </p:nvSpPr>
        <p:spPr>
          <a:xfrm>
            <a:off x="7765912" y="1237141"/>
            <a:ext cx="1294908" cy="155947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1946211" y="4365104"/>
            <a:ext cx="5360421" cy="197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336 региональных </a:t>
            </a:r>
            <a:r>
              <a:rPr lang="ru-RU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подпроектов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" name="Стрелка вниз 285"/>
          <p:cNvSpPr/>
          <p:nvPr/>
        </p:nvSpPr>
        <p:spPr>
          <a:xfrm>
            <a:off x="395536" y="5857216"/>
            <a:ext cx="1552435" cy="31218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87" name="Стрелка вниз 286"/>
          <p:cNvSpPr/>
          <p:nvPr/>
        </p:nvSpPr>
        <p:spPr>
          <a:xfrm>
            <a:off x="3037052" y="5857216"/>
            <a:ext cx="1742779" cy="33084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88" name="Стрелка вниз 287"/>
          <p:cNvSpPr/>
          <p:nvPr/>
        </p:nvSpPr>
        <p:spPr>
          <a:xfrm>
            <a:off x="5505045" y="5857215"/>
            <a:ext cx="1522137" cy="315447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89" name="Стрелка вниз 288"/>
          <p:cNvSpPr/>
          <p:nvPr/>
        </p:nvSpPr>
        <p:spPr>
          <a:xfrm>
            <a:off x="7740351" y="5857215"/>
            <a:ext cx="1369072" cy="339985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90" name="Овал 289"/>
          <p:cNvSpPr/>
          <p:nvPr/>
        </p:nvSpPr>
        <p:spPr>
          <a:xfrm>
            <a:off x="539552" y="6381328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91" name="Овал 290"/>
          <p:cNvSpPr/>
          <p:nvPr/>
        </p:nvSpPr>
        <p:spPr>
          <a:xfrm>
            <a:off x="848142" y="6269707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92" name="Овал 291"/>
          <p:cNvSpPr/>
          <p:nvPr/>
        </p:nvSpPr>
        <p:spPr>
          <a:xfrm>
            <a:off x="1870516" y="6163488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93" name="Овал 292"/>
          <p:cNvSpPr/>
          <p:nvPr/>
        </p:nvSpPr>
        <p:spPr>
          <a:xfrm>
            <a:off x="318086" y="6452254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94" name="Овал 293"/>
          <p:cNvSpPr/>
          <p:nvPr/>
        </p:nvSpPr>
        <p:spPr>
          <a:xfrm>
            <a:off x="855662" y="6481797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95" name="Овал 294"/>
          <p:cNvSpPr/>
          <p:nvPr/>
        </p:nvSpPr>
        <p:spPr>
          <a:xfrm>
            <a:off x="1244952" y="6232123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96" name="Овал 295"/>
          <p:cNvSpPr/>
          <p:nvPr/>
        </p:nvSpPr>
        <p:spPr>
          <a:xfrm>
            <a:off x="1581646" y="6287428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97" name="Овал 296"/>
          <p:cNvSpPr/>
          <p:nvPr/>
        </p:nvSpPr>
        <p:spPr>
          <a:xfrm>
            <a:off x="1642607" y="6516831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8" name="Овал 297"/>
          <p:cNvSpPr/>
          <p:nvPr/>
        </p:nvSpPr>
        <p:spPr>
          <a:xfrm>
            <a:off x="249487" y="6190052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99" name="Овал 298"/>
          <p:cNvSpPr/>
          <p:nvPr/>
        </p:nvSpPr>
        <p:spPr>
          <a:xfrm>
            <a:off x="3302596" y="6364928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0" name="Овал 299"/>
          <p:cNvSpPr/>
          <p:nvPr/>
        </p:nvSpPr>
        <p:spPr>
          <a:xfrm>
            <a:off x="3069198" y="6236230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1" name="Овал 300"/>
          <p:cNvSpPr/>
          <p:nvPr/>
        </p:nvSpPr>
        <p:spPr>
          <a:xfrm>
            <a:off x="1360180" y="6540540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2" name="Овал 301"/>
          <p:cNvSpPr/>
          <p:nvPr/>
        </p:nvSpPr>
        <p:spPr>
          <a:xfrm>
            <a:off x="2958465" y="6465894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3" name="Овал 302"/>
          <p:cNvSpPr/>
          <p:nvPr/>
        </p:nvSpPr>
        <p:spPr>
          <a:xfrm>
            <a:off x="3773898" y="6563830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4" name="Овал 303"/>
          <p:cNvSpPr/>
          <p:nvPr/>
        </p:nvSpPr>
        <p:spPr>
          <a:xfrm>
            <a:off x="2771800" y="6256916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5" name="Овал 304"/>
          <p:cNvSpPr/>
          <p:nvPr/>
        </p:nvSpPr>
        <p:spPr>
          <a:xfrm>
            <a:off x="3572005" y="6236230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6" name="Овал 305"/>
          <p:cNvSpPr/>
          <p:nvPr/>
        </p:nvSpPr>
        <p:spPr>
          <a:xfrm>
            <a:off x="3918471" y="6287363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7" name="Овал 306"/>
          <p:cNvSpPr/>
          <p:nvPr/>
        </p:nvSpPr>
        <p:spPr>
          <a:xfrm>
            <a:off x="4072650" y="6565733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8" name="Овал 307"/>
          <p:cNvSpPr/>
          <p:nvPr/>
        </p:nvSpPr>
        <p:spPr>
          <a:xfrm>
            <a:off x="4588294" y="6232750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9" name="Овал 308"/>
          <p:cNvSpPr/>
          <p:nvPr/>
        </p:nvSpPr>
        <p:spPr>
          <a:xfrm>
            <a:off x="3154803" y="6556786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10" name="Овал 309"/>
          <p:cNvSpPr/>
          <p:nvPr/>
        </p:nvSpPr>
        <p:spPr>
          <a:xfrm>
            <a:off x="4575074" y="6533338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11" name="Овал 310"/>
          <p:cNvSpPr/>
          <p:nvPr/>
        </p:nvSpPr>
        <p:spPr>
          <a:xfrm>
            <a:off x="4307624" y="6269707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12" name="Овал 311"/>
          <p:cNvSpPr/>
          <p:nvPr/>
        </p:nvSpPr>
        <p:spPr>
          <a:xfrm>
            <a:off x="5873148" y="6369490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13" name="Овал 312"/>
          <p:cNvSpPr/>
          <p:nvPr/>
        </p:nvSpPr>
        <p:spPr>
          <a:xfrm>
            <a:off x="5639750" y="6240792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14" name="Овал 313"/>
          <p:cNvSpPr/>
          <p:nvPr/>
        </p:nvSpPr>
        <p:spPr>
          <a:xfrm>
            <a:off x="6378290" y="6516831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15" name="Овал 314"/>
          <p:cNvSpPr/>
          <p:nvPr/>
        </p:nvSpPr>
        <p:spPr>
          <a:xfrm>
            <a:off x="6094614" y="6561348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16" name="Овал 315"/>
          <p:cNvSpPr/>
          <p:nvPr/>
        </p:nvSpPr>
        <p:spPr>
          <a:xfrm>
            <a:off x="5342352" y="6261478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17" name="Овал 316"/>
          <p:cNvSpPr/>
          <p:nvPr/>
        </p:nvSpPr>
        <p:spPr>
          <a:xfrm>
            <a:off x="6142557" y="6240792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18" name="Овал 317"/>
          <p:cNvSpPr/>
          <p:nvPr/>
        </p:nvSpPr>
        <p:spPr>
          <a:xfrm>
            <a:off x="6489023" y="6291925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19" name="Овал 318"/>
          <p:cNvSpPr/>
          <p:nvPr/>
        </p:nvSpPr>
        <p:spPr>
          <a:xfrm>
            <a:off x="6719567" y="6482494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20" name="Овал 319"/>
          <p:cNvSpPr/>
          <p:nvPr/>
        </p:nvSpPr>
        <p:spPr>
          <a:xfrm>
            <a:off x="7011711" y="6237312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21" name="Овал 320"/>
          <p:cNvSpPr/>
          <p:nvPr/>
        </p:nvSpPr>
        <p:spPr>
          <a:xfrm>
            <a:off x="5473465" y="6437926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22" name="Овал 321"/>
          <p:cNvSpPr/>
          <p:nvPr/>
        </p:nvSpPr>
        <p:spPr>
          <a:xfrm>
            <a:off x="6980017" y="6457721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23" name="Овал 322"/>
          <p:cNvSpPr/>
          <p:nvPr/>
        </p:nvSpPr>
        <p:spPr>
          <a:xfrm>
            <a:off x="6758551" y="6198231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24" name="Овал 323"/>
          <p:cNvSpPr/>
          <p:nvPr/>
        </p:nvSpPr>
        <p:spPr>
          <a:xfrm>
            <a:off x="7884368" y="6254968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25" name="Овал 324"/>
          <p:cNvSpPr/>
          <p:nvPr/>
        </p:nvSpPr>
        <p:spPr>
          <a:xfrm>
            <a:off x="7921544" y="6545938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26" name="Овал 325"/>
          <p:cNvSpPr/>
          <p:nvPr/>
        </p:nvSpPr>
        <p:spPr>
          <a:xfrm>
            <a:off x="8481586" y="6456816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27" name="Овал 326"/>
          <p:cNvSpPr/>
          <p:nvPr/>
        </p:nvSpPr>
        <p:spPr>
          <a:xfrm>
            <a:off x="8273521" y="6237312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28" name="Овал 327"/>
          <p:cNvSpPr/>
          <p:nvPr/>
        </p:nvSpPr>
        <p:spPr>
          <a:xfrm>
            <a:off x="8647087" y="6232750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85" name="Прямоугольник 284"/>
          <p:cNvSpPr/>
          <p:nvPr/>
        </p:nvSpPr>
        <p:spPr>
          <a:xfrm>
            <a:off x="1835696" y="5517233"/>
            <a:ext cx="5473091" cy="251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651 региональное мероприятие</a:t>
            </a: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9" name="Овал 328"/>
          <p:cNvSpPr/>
          <p:nvPr/>
        </p:nvSpPr>
        <p:spPr>
          <a:xfrm>
            <a:off x="8094331" y="6388550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30" name="Овал 329"/>
          <p:cNvSpPr/>
          <p:nvPr/>
        </p:nvSpPr>
        <p:spPr>
          <a:xfrm>
            <a:off x="8302633" y="6573988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31" name="Овал 330"/>
          <p:cNvSpPr/>
          <p:nvPr/>
        </p:nvSpPr>
        <p:spPr>
          <a:xfrm>
            <a:off x="8757820" y="6457721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32" name="Овал 331"/>
          <p:cNvSpPr/>
          <p:nvPr/>
        </p:nvSpPr>
        <p:spPr>
          <a:xfrm>
            <a:off x="1439710" y="6364928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33" name="Овал 332"/>
          <p:cNvSpPr/>
          <p:nvPr/>
        </p:nvSpPr>
        <p:spPr>
          <a:xfrm>
            <a:off x="1134219" y="6437926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34" name="Овал 333"/>
          <p:cNvSpPr/>
          <p:nvPr/>
        </p:nvSpPr>
        <p:spPr>
          <a:xfrm>
            <a:off x="4296402" y="6472919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35" name="Овал 334"/>
          <p:cNvSpPr/>
          <p:nvPr/>
        </p:nvSpPr>
        <p:spPr>
          <a:xfrm>
            <a:off x="3506903" y="6477458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36" name="Овал 335"/>
          <p:cNvSpPr/>
          <p:nvPr/>
        </p:nvSpPr>
        <p:spPr>
          <a:xfrm>
            <a:off x="5743704" y="6531113"/>
            <a:ext cx="22146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5436518" y="1963259"/>
            <a:ext cx="1052505" cy="4694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Исследование уровня воспитанности обучающихся</a:t>
            </a:r>
          </a:p>
        </p:txBody>
      </p:sp>
      <p:sp>
        <p:nvSpPr>
          <p:cNvPr id="206" name="Прямоугольник 205"/>
          <p:cNvSpPr/>
          <p:nvPr/>
        </p:nvSpPr>
        <p:spPr>
          <a:xfrm>
            <a:off x="2000721" y="2748058"/>
            <a:ext cx="664753" cy="929836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Первый шаг к великим изобретениям</a:t>
            </a:r>
          </a:p>
        </p:txBody>
      </p:sp>
      <p:sp>
        <p:nvSpPr>
          <p:cNvPr id="127" name="Прямоугольник 126"/>
          <p:cNvSpPr/>
          <p:nvPr/>
        </p:nvSpPr>
        <p:spPr>
          <a:xfrm>
            <a:off x="1322908" y="2773841"/>
            <a:ext cx="738942" cy="482316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8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Дарындар елі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63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53315" cy="4291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ТӘРБИЕ ЖӘНЕ БІЛІМ</a:t>
            </a:r>
            <a:endParaRPr lang="ru-RU" sz="36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7508" y="836713"/>
            <a:ext cx="2797137" cy="435113"/>
          </a:xfrm>
          <a:prstGeom prst="rect">
            <a:avLst/>
          </a:prstGeom>
          <a:ln w="12700">
            <a:solidFill>
              <a:srgbClr val="0070C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САНАЛЫ АЗАМАТ</a:t>
            </a:r>
            <a:endParaRPr lang="ru-RU" sz="14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107504" y="5460159"/>
            <a:ext cx="1070166" cy="655957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Первый шаг к великим изобретениям</a:t>
            </a:r>
          </a:p>
        </p:txBody>
      </p:sp>
      <p:sp>
        <p:nvSpPr>
          <p:cNvPr id="208" name="Прямоугольник 207"/>
          <p:cNvSpPr/>
          <p:nvPr/>
        </p:nvSpPr>
        <p:spPr>
          <a:xfrm>
            <a:off x="107505" y="6110096"/>
            <a:ext cx="1059154" cy="626707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900" b="1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Айнала</a:t>
            </a:r>
            <a:r>
              <a:rPr lang="kk-KZ" sz="9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ға қара</a:t>
            </a:r>
            <a:endParaRPr lang="ru-RU" sz="9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107504" y="2619900"/>
            <a:ext cx="1070166" cy="729786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Исследования уровня удовлетворенности качеством </a:t>
            </a:r>
            <a:r>
              <a:rPr lang="ru-RU" sz="9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образования</a:t>
            </a:r>
            <a:endParaRPr lang="ru-RU" sz="9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12" name="Прямоугольник 211"/>
          <p:cNvSpPr/>
          <p:nvPr/>
        </p:nvSpPr>
        <p:spPr>
          <a:xfrm>
            <a:off x="107506" y="3994360"/>
            <a:ext cx="1059154" cy="783063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9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Алтын қазына</a:t>
            </a:r>
            <a:endParaRPr lang="ru-RU" sz="9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107508" y="1270132"/>
            <a:ext cx="2797138" cy="1349768"/>
          </a:xfrm>
          <a:prstGeom prst="rect">
            <a:avLst/>
          </a:prstGeom>
          <a:ln w="127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Конкурентоспособная </a:t>
            </a:r>
            <a:r>
              <a:rPr lang="kk-KZ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личность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 региональных и глобальных рынках, обладающая набором качеств, достойных </a:t>
            </a:r>
            <a:r>
              <a:rPr lang="en-US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XXI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века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107506" y="4781911"/>
            <a:ext cx="1059154" cy="678248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9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Дарындар елі</a:t>
            </a:r>
            <a:endParaRPr lang="ru-RU" sz="9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107507" y="3357382"/>
            <a:ext cx="1059154" cy="622199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9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Мир профессий</a:t>
            </a:r>
            <a:endParaRPr lang="ru-RU" sz="9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166658" y="2621176"/>
            <a:ext cx="1737988" cy="736206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600" dirty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Разработка методики </a:t>
            </a:r>
            <a:r>
              <a:rPr lang="kk-KZ" sz="600" b="1" u="sng" dirty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исследования и определение уровня </a:t>
            </a:r>
            <a:r>
              <a:rPr lang="kk-KZ" sz="600" b="1" u="sng" dirty="0" smtClean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удовлетворенности </a:t>
            </a:r>
            <a:r>
              <a:rPr lang="kk-KZ" sz="600" dirty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обучающихся и их родителей качеством образования, условиями для занятости детей во внеурочное время и подготовкой к выбору будущей профессии</a:t>
            </a:r>
            <a:endParaRPr lang="ru-RU" sz="600" dirty="0">
              <a:solidFill>
                <a:srgbClr val="00206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1166658" y="3356992"/>
            <a:ext cx="1737988" cy="63697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Профориентационн</a:t>
            </a:r>
            <a:r>
              <a:rPr lang="kk-KZ" sz="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ая</a:t>
            </a:r>
            <a:r>
              <a:rPr lang="ru-RU" sz="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поддержк</a:t>
            </a:r>
            <a:r>
              <a:rPr lang="kk-KZ" sz="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</a:t>
            </a:r>
            <a:r>
              <a:rPr lang="ru-RU" sz="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осознание обучающимся своей индивидуальности и личностных ресурсов в процессе </a:t>
            </a:r>
            <a:r>
              <a:rPr lang="ru-RU" sz="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выбора будущей </a:t>
            </a:r>
            <a:r>
              <a:rPr lang="ru-RU" sz="6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профессии</a:t>
            </a:r>
            <a:endParaRPr lang="ru-RU" sz="600" b="1" u="sng" dirty="0">
              <a:solidFill>
                <a:srgbClr val="00206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166659" y="3980711"/>
            <a:ext cx="1737988" cy="798155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Развитие внутреннего творческого </a:t>
            </a:r>
            <a:r>
              <a:rPr lang="ru-RU" sz="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потенциала и личностных возможностей обучающихся через </a:t>
            </a:r>
            <a:r>
              <a:rPr lang="kk-KZ" sz="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художественное и декоративно</a:t>
            </a:r>
            <a:r>
              <a:rPr lang="ru-RU" sz="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kk-KZ" sz="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прикладное искусство</a:t>
            </a:r>
            <a:r>
              <a:rPr lang="ru-RU" sz="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600" b="1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Прямая соединительная линия 74"/>
          <p:cNvCxnSpPr>
            <a:stCxn id="212" idx="1"/>
          </p:cNvCxnSpPr>
          <p:nvPr/>
        </p:nvCxnSpPr>
        <p:spPr>
          <a:xfrm>
            <a:off x="107506" y="4385892"/>
            <a:ext cx="19090" cy="9327"/>
          </a:xfrm>
          <a:prstGeom prst="line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1166658" y="4781910"/>
            <a:ext cx="1737988" cy="67824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Совершенствование нравственного, эстетического воспитания </a:t>
            </a:r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формирование </a:t>
            </a:r>
            <a:r>
              <a:rPr lang="ru-RU" sz="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коммуникативной культуры</a:t>
            </a:r>
            <a:r>
              <a:rPr lang="ru-RU" sz="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через </a:t>
            </a:r>
            <a:r>
              <a:rPr lang="ru-RU" sz="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театральную деятельность и приобщение к музыке</a:t>
            </a:r>
          </a:p>
          <a:p>
            <a:pPr algn="ctr">
              <a:spcAft>
                <a:spcPts val="0"/>
              </a:spcAft>
            </a:pPr>
            <a:endParaRPr lang="ru-RU" sz="600" dirty="0">
              <a:solidFill>
                <a:srgbClr val="00206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166658" y="5489619"/>
            <a:ext cx="1737988" cy="626497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dirty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Формирование конкурентоспособной личности </a:t>
            </a:r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через развитие  </a:t>
            </a:r>
            <a:r>
              <a:rPr lang="ru-RU" sz="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технического творчества </a:t>
            </a:r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применением передовых высокотехнологичных методик </a:t>
            </a:r>
            <a:r>
              <a:rPr lang="ru-RU" sz="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цифровых технологий</a:t>
            </a:r>
            <a:endParaRPr lang="ru-RU" sz="600" dirty="0">
              <a:solidFill>
                <a:srgbClr val="00206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166659" y="6116116"/>
            <a:ext cx="1737988" cy="62068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Передача </a:t>
            </a:r>
            <a:r>
              <a:rPr lang="ru-RU" sz="6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социально-исторического опыта </a:t>
            </a:r>
            <a:r>
              <a:rPr lang="ru-RU" sz="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эмоциональных и рациональных отношений между людьми с приоритетом воспитания нравственных, духовных и гуманистических ценностей.</a:t>
            </a:r>
            <a:endParaRPr lang="ru-RU" sz="600" dirty="0">
              <a:solidFill>
                <a:srgbClr val="00206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904648" y="836712"/>
            <a:ext cx="2448270" cy="4351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rgbClr val="0070C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ӨЛКЕТАНУ</a:t>
            </a:r>
            <a:endParaRPr lang="ru-RU" sz="14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295797" y="836713"/>
            <a:ext cx="2444554" cy="435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rgbClr val="0070C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ОТАНЫМ-ТАҒДЫРЫМ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7740351" y="836713"/>
            <a:ext cx="1320469" cy="4351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rgbClr val="0070C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КІТАП – БІЛІМ БУЛАҒЫ</a:t>
            </a:r>
            <a:endParaRPr lang="ru-RU" sz="12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904648" y="1270132"/>
            <a:ext cx="2383586" cy="1349768"/>
          </a:xfrm>
          <a:prstGeom prst="rect">
            <a:avLst/>
          </a:prstGeom>
          <a:ln w="127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Патриот с активной гражданской позицией и уважением к истории, культуре, обычаям и традициям своей малой родины, готовый к участию в делах на благо Казахстана</a:t>
            </a:r>
            <a:endParaRPr lang="ru-RU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301407" y="1268760"/>
            <a:ext cx="2438944" cy="1351140"/>
          </a:xfrm>
          <a:prstGeom prst="rect">
            <a:avLst/>
          </a:prstGeom>
          <a:ln w="127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Личность, воспитанная на синергии истинного прагматизма и культа знаний с чувством принадлежности к единой великой нации</a:t>
            </a:r>
            <a:endParaRPr lang="kk-KZ" sz="1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740351" y="1268760"/>
            <a:ext cx="1320470" cy="1362533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семерная поддержка Чтения как важнейшего элемента культуры и инструмента повышения интеллектуального потенциала, конкурентоспособности нации, творческой и социальной активности молодежи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7748875" y="2619900"/>
            <a:ext cx="1311946" cy="31950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БУККРОСИНГ</a:t>
            </a:r>
            <a:endParaRPr lang="ru-RU" sz="9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V="1">
            <a:off x="7259752" y="4348205"/>
            <a:ext cx="0" cy="184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7740352" y="3765408"/>
            <a:ext cx="1303426" cy="38946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ЖАҚСЫ КІТАП – </a:t>
            </a:r>
          </a:p>
          <a:p>
            <a:pPr algn="ctr"/>
            <a:r>
              <a:rPr lang="ru-RU" sz="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ЖАН АЗИҒЫ</a:t>
            </a:r>
            <a:endParaRPr lang="ru-RU" sz="9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753130" y="5225891"/>
            <a:ext cx="1294907" cy="3847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КІТАПХАНА - БІЛІМ ОРДАСЫ</a:t>
            </a:r>
            <a:endParaRPr lang="ru-RU" sz="9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740352" y="4154874"/>
            <a:ext cx="1294909" cy="1074325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рганизация 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совместной  деятельности учащихся и взрослых (библиотекарь, учитель, родители и учащиеся) </a:t>
            </a:r>
            <a:endParaRPr lang="ru-RU" sz="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основе общего интереса к книге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736093" y="2979734"/>
            <a:ext cx="1311944" cy="789449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Организация специальных мест 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обмену книгами в организациях образования – </a:t>
            </a:r>
            <a:r>
              <a:rPr lang="ru-RU" sz="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буккросингов</a:t>
            </a:r>
            <a:endParaRPr lang="ru-RU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748873" y="5610654"/>
            <a:ext cx="1311947" cy="1130713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снащение </a:t>
            </a:r>
            <a:r>
              <a:rPr lang="ru-RU" sz="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библиотек организаций образования и пополнение фонда библиотек детской литературой</a:t>
            </a:r>
            <a:endParaRPr lang="ru-RU" sz="8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909873" y="6110096"/>
            <a:ext cx="1212322" cy="6267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Алтын </a:t>
            </a:r>
            <a:r>
              <a:rPr lang="ru-RU" sz="105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адам</a:t>
            </a:r>
            <a:endParaRPr lang="ru-RU" sz="105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904646" y="5469000"/>
            <a:ext cx="1207383" cy="6471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kk-KZ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Табиғат бесігі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906845" y="2619900"/>
            <a:ext cx="1207461" cy="7297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Менің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Отаным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904646" y="3989525"/>
            <a:ext cx="1209562" cy="7878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Тарих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мұрасы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909874" y="4772325"/>
            <a:ext cx="1211749" cy="6878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Ұлттық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қазына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906845" y="3338292"/>
            <a:ext cx="1207461" cy="6412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Елімнің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шежерелі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байлығы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138492" y="6110096"/>
            <a:ext cx="1159511" cy="63127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50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</a:t>
            </a:r>
            <a:r>
              <a:rPr lang="ru-RU" sz="75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бновление содержания учебных программ цикла естественных дисциплин</a:t>
            </a:r>
            <a:endParaRPr lang="ru-RU" sz="75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128157" y="5466507"/>
            <a:ext cx="1169847" cy="649609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5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Изучение </a:t>
            </a:r>
            <a:r>
              <a:rPr lang="ru-RU" sz="750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экопроблем</a:t>
            </a:r>
            <a:r>
              <a:rPr lang="ru-RU" sz="75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и популяризация использования альтернативной энергии</a:t>
            </a:r>
            <a:endParaRPr lang="ru-RU" sz="75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128783" y="2621176"/>
            <a:ext cx="1169219" cy="717116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50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Развитие детско-юношеского туризма </a:t>
            </a:r>
            <a:r>
              <a:rPr lang="ru-RU" sz="75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 краеведения</a:t>
            </a:r>
            <a:endParaRPr lang="ru-RU" sz="75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120305" y="4777422"/>
            <a:ext cx="1177698" cy="682735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Издание </a:t>
            </a:r>
            <a:r>
              <a:rPr lang="ru-RU" sz="7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хрестоматии </a:t>
            </a:r>
            <a:r>
              <a:rPr lang="ru-RU" sz="75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«История родного края</a:t>
            </a:r>
            <a:r>
              <a:rPr lang="ru-RU" sz="75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75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128157" y="3338292"/>
            <a:ext cx="1169845" cy="627517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5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Активизация исследовательской,  краеведческой деятельности</a:t>
            </a:r>
            <a:endParaRPr lang="ru-RU" sz="75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128158" y="3965809"/>
            <a:ext cx="1169845" cy="806516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5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Формирование активной гражданской позиции через знание истории и традиции казахского народа</a:t>
            </a:r>
            <a:endParaRPr lang="ru-RU" sz="75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5301406" y="6114660"/>
            <a:ext cx="1078520" cy="6267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Туған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жер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.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Туған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ел.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Туған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глобал</a:t>
            </a:r>
            <a:endParaRPr lang="ru-RU" sz="105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295797" y="5445224"/>
            <a:ext cx="1074129" cy="6708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Моя инициатива – моей Родине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5288233" y="2619900"/>
            <a:ext cx="1074197" cy="80179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Исследование уровня воспитанности обучающихся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5295965" y="4094410"/>
            <a:ext cx="1076066" cy="6779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Сөз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– </a:t>
            </a:r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тілдің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көркі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5301361" y="4757391"/>
            <a:ext cx="1078561" cy="68783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Өрле, Қазақстан!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298003" y="3421041"/>
            <a:ext cx="1074197" cy="6962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Жас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ұлан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6379276" y="6110096"/>
            <a:ext cx="1359827" cy="63127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Создание дискуссионной площадки для </a:t>
            </a:r>
            <a:r>
              <a:rPr lang="ru-RU" sz="60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проактивного</a:t>
            </a:r>
            <a:r>
              <a:rPr lang="ru-RU" sz="6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продвижения нравственно-духовных ценностей Казахстана в международном сообществе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6360388" y="5460158"/>
            <a:ext cx="1380932" cy="65595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Поддержка лидерства через выявление детских инициатив</a:t>
            </a:r>
          </a:p>
        </p:txBody>
      </p:sp>
      <p:sp>
        <p:nvSpPr>
          <p:cNvPr id="107" name="Прямоугольник 106"/>
          <p:cNvSpPr/>
          <p:nvPr/>
        </p:nvSpPr>
        <p:spPr>
          <a:xfrm>
            <a:off x="6368627" y="2631293"/>
            <a:ext cx="1371724" cy="790400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Изучение  уровня удовлетворенности обучающихся  и их родителей качеством системы образования, социальным статусом и профессиональным </a:t>
            </a:r>
            <a:r>
              <a:rPr lang="ru-RU" sz="6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самоопределением</a:t>
            </a:r>
            <a:endParaRPr lang="ru-RU" sz="6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6379926" y="4772325"/>
            <a:ext cx="1359101" cy="69418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Воспитание гражданской сознательности  через активное проявление в различных сферах жизни общества 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6379927" y="3411764"/>
            <a:ext cx="1359100" cy="682511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Переформатирование  молодежного движения с акцентом на формирование конкурентоспособной , ответственной Личности Единой Нации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6379276" y="4094410"/>
            <a:ext cx="1359828" cy="68677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Развитие национальной идентичности через приобщение обучающихся к творчеству великих мыслителей Казахстана</a:t>
            </a:r>
          </a:p>
        </p:txBody>
      </p:sp>
    </p:spTree>
    <p:extLst>
      <p:ext uri="{BB962C8B-B14F-4D97-AF65-F5344CB8AC3E}">
        <p14:creationId xmlns:p14="http://schemas.microsoft.com/office/powerpoint/2010/main" val="38873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4852339" y="-1"/>
            <a:ext cx="2888981" cy="435113"/>
          </a:xfrm>
          <a:prstGeom prst="rect">
            <a:avLst/>
          </a:prstGeom>
          <a:ln w="12700">
            <a:solidFill>
              <a:srgbClr val="0070C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САНАЛЫ АЗАМАТ</a:t>
            </a:r>
            <a:endParaRPr lang="ru-RU" sz="14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4840909" y="4941166"/>
            <a:ext cx="1201213" cy="936105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Первый шаг к великим изобретениям</a:t>
            </a:r>
          </a:p>
        </p:txBody>
      </p:sp>
      <p:sp>
        <p:nvSpPr>
          <p:cNvPr id="208" name="Прямоугольник 207"/>
          <p:cNvSpPr/>
          <p:nvPr/>
        </p:nvSpPr>
        <p:spPr>
          <a:xfrm>
            <a:off x="4852339" y="5877271"/>
            <a:ext cx="1166659" cy="980728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Айнала</a:t>
            </a:r>
            <a:r>
              <a:rPr lang="kk-KZ" sz="1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ға қара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10" name="Прямоугольник 209"/>
          <p:cNvSpPr/>
          <p:nvPr/>
        </p:nvSpPr>
        <p:spPr>
          <a:xfrm>
            <a:off x="4822169" y="865788"/>
            <a:ext cx="1200864" cy="1270728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Исследования уровня удовлетворенности качеством 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образования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12" name="Прямоугольник 211"/>
          <p:cNvSpPr/>
          <p:nvPr/>
        </p:nvSpPr>
        <p:spPr>
          <a:xfrm>
            <a:off x="4840909" y="2989099"/>
            <a:ext cx="1171111" cy="951315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Алтын қазына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4847228" y="435112"/>
            <a:ext cx="2856454" cy="430676"/>
          </a:xfrm>
          <a:prstGeom prst="rect">
            <a:avLst/>
          </a:prstGeom>
          <a:ln w="127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Поддержка в выборе профессии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4822169" y="3947379"/>
            <a:ext cx="1184718" cy="993787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Дарындар елі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4837661" y="2136516"/>
            <a:ext cx="1165676" cy="826286"/>
          </a:xfrm>
          <a:prstGeom prst="rect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Мир профессий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018494" y="865788"/>
            <a:ext cx="1698754" cy="1317159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kk-KZ" sz="1000" dirty="0" smtClean="0">
              <a:solidFill>
                <a:srgbClr val="00206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lvl="0" algn="ctr"/>
            <a:r>
              <a:rPr lang="kk-KZ" sz="1000" dirty="0" smtClean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Разработка </a:t>
            </a:r>
            <a:r>
              <a:rPr lang="kk-KZ" sz="1000" dirty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методики исследования и определение уровня </a:t>
            </a:r>
            <a:r>
              <a:rPr lang="kk-KZ" sz="1000" dirty="0" smtClean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удовлетворенности качеством образования</a:t>
            </a:r>
          </a:p>
          <a:p>
            <a:pPr lvl="0" algn="ctr"/>
            <a:r>
              <a:rPr lang="kk-KZ" sz="1000" dirty="0" smtClean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Соцопрос 3 млн. человек (родители и обуч.)</a:t>
            </a:r>
            <a:endParaRPr lang="kk-KZ" sz="1000" dirty="0">
              <a:solidFill>
                <a:srgbClr val="00206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lvl="0" algn="ctr"/>
            <a:endParaRPr lang="ru-RU" sz="1000" dirty="0">
              <a:solidFill>
                <a:srgbClr val="00206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023032" y="2188245"/>
            <a:ext cx="1723036" cy="79364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Региональные и республиканские форумы «Мир профессий». </a:t>
            </a:r>
          </a:p>
          <a:p>
            <a:pPr algn="ctr">
              <a:spcAft>
                <a:spcPts val="0"/>
              </a:spcAft>
            </a:pP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Охват  к 2022 году – 65% - 1,9 млн. детей</a:t>
            </a:r>
            <a:endParaRPr lang="ru-RU" sz="1000" b="1" u="sng" dirty="0">
              <a:solidFill>
                <a:srgbClr val="00206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6015556" y="2979932"/>
            <a:ext cx="1737988" cy="969650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Выставки и конкурсы 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декоративно-прикладного творчества. 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Охват к 2022 году – 9% -  250 тысяч обучающихся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Прямая соединительная линия 74"/>
          <p:cNvCxnSpPr>
            <a:stCxn id="212" idx="1"/>
          </p:cNvCxnSpPr>
          <p:nvPr/>
        </p:nvCxnSpPr>
        <p:spPr>
          <a:xfrm>
            <a:off x="4840909" y="3464757"/>
            <a:ext cx="131047" cy="93453"/>
          </a:xfrm>
          <a:prstGeom prst="line">
            <a:avLst/>
          </a:prstGeom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6018494" y="3947380"/>
            <a:ext cx="1737988" cy="993787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Театральные и музыкальные  конкурсы и фестивали.</a:t>
            </a:r>
          </a:p>
          <a:p>
            <a:pPr algn="ctr">
              <a:spcAft>
                <a:spcPts val="0"/>
              </a:spcAft>
            </a:pP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Охват – 7% - 203 тысячи обучающихся 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6018996" y="4941167"/>
            <a:ext cx="1737988" cy="936104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Робототехника и  изобретательство .</a:t>
            </a:r>
          </a:p>
          <a:p>
            <a:pPr algn="ctr">
              <a:spcAft>
                <a:spcPts val="0"/>
              </a:spcAft>
            </a:pP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Охват 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7% - 203 тысячи обучающихся 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6030009" y="5877271"/>
            <a:ext cx="1737988" cy="98072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 «Одна неделя в ауле, в городе»</a:t>
            </a:r>
          </a:p>
          <a:p>
            <a:pPr algn="ctr">
              <a:spcAft>
                <a:spcPts val="0"/>
              </a:spcAft>
            </a:pP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Охват – 5% - 145 тыс. 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-36512" y="0"/>
            <a:ext cx="2403922" cy="4351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rgbClr val="0070C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ӨЛКЕТАНУ</a:t>
            </a:r>
            <a:endParaRPr lang="ru-RU" sz="14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393107" y="0"/>
            <a:ext cx="2444554" cy="435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rgbClr val="0070C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ОТАНЫМ-ТАҒДЫРЫМ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7714043" y="0"/>
            <a:ext cx="1429957" cy="4351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rgbClr val="0070C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КІТАП – БІЛІМ БУЛАҒЫ</a:t>
            </a:r>
            <a:endParaRPr lang="ru-RU" sz="12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-12729" y="436646"/>
            <a:ext cx="2396286" cy="429143"/>
          </a:xfrm>
          <a:prstGeom prst="rect">
            <a:avLst/>
          </a:prstGeom>
          <a:ln w="127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Краеведение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386429" y="396330"/>
            <a:ext cx="2438944" cy="437477"/>
          </a:xfrm>
          <a:prstGeom prst="rect">
            <a:avLst/>
          </a:prstGeom>
          <a:ln w="127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Патриотическое </a:t>
            </a:r>
            <a:endParaRPr lang="kk-KZ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717248" y="396330"/>
            <a:ext cx="1426752" cy="532489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Пропаганда чтения</a:t>
            </a: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741320" y="928819"/>
            <a:ext cx="1402679" cy="43495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БУККРОСИНГ</a:t>
            </a:r>
            <a:endParaRPr lang="ru-RU" sz="9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V="1">
            <a:off x="4367877" y="4348205"/>
            <a:ext cx="0" cy="184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7741320" y="2605100"/>
            <a:ext cx="1390390" cy="6078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ЖАҚСЫ КІТАП – </a:t>
            </a:r>
          </a:p>
          <a:p>
            <a:pPr algn="ctr"/>
            <a:r>
              <a:rPr lang="ru-RU" sz="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ЖАН АЗИҒЫ</a:t>
            </a:r>
            <a:endParaRPr lang="ru-RU" sz="9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767997" y="4880149"/>
            <a:ext cx="1363714" cy="66563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КІТАПХАНА - БІЛІМ ОРДАСЫ</a:t>
            </a:r>
            <a:endParaRPr lang="ru-RU" sz="9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767997" y="3212976"/>
            <a:ext cx="1376002" cy="1667173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Конкурсы «Лучшее аудио чтение», «Читающая школа», «Читающий колледж» и другие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 2022 г – 700 тысяч аудио записей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Кол-во организаций - 2500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717248" y="1268760"/>
            <a:ext cx="1426752" cy="1336339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Организация </a:t>
            </a:r>
            <a:r>
              <a:rPr lang="ru-RU" sz="1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буккросингов</a:t>
            </a:r>
            <a:endParaRPr lang="ru-RU" sz="1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2022 – 280 </a:t>
            </a:r>
            <a:r>
              <a:rPr lang="ru-RU" sz="1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буккросингов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Охват – 15% - 435 тысяч обучающихся</a:t>
            </a:r>
            <a:endParaRPr lang="ru-RU" sz="1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767997" y="5517232"/>
            <a:ext cx="1378220" cy="134076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снащение </a:t>
            </a:r>
            <a:r>
              <a:rPr lang="ru-RU" sz="1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библиотек 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мультимедийным оборудование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 2022 году – 4000 школьных библиотек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-12729" y="853469"/>
            <a:ext cx="1023562" cy="9913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Алтын </a:t>
            </a:r>
            <a:r>
              <a:rPr lang="ru-RU" sz="105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адам</a:t>
            </a:r>
            <a:endParaRPr lang="ru-RU" sz="105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-23739" y="4941169"/>
            <a:ext cx="1006941" cy="10377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kk-KZ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Табиғат бесігі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-24385" y="4002899"/>
            <a:ext cx="1007587" cy="9382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Менің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Отаным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-15511" y="5908672"/>
            <a:ext cx="998714" cy="949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Тарих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мұрасы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-24385" y="1782219"/>
            <a:ext cx="1043821" cy="11805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Ұлттық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қазына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-15512" y="3006994"/>
            <a:ext cx="1034948" cy="9531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Елімнің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шежерелі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байлығы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010833" y="853469"/>
            <a:ext cx="1367971" cy="991354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Внедрение предмета «</a:t>
            </a:r>
            <a:r>
              <a:rPr lang="ru-RU" sz="1000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Креведение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» (20 часов по 4 предметам). Охват 100% 5-7 </a:t>
            </a:r>
            <a:r>
              <a:rPr lang="ru-RU" sz="1000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кл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.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995541" y="4941169"/>
            <a:ext cx="1388016" cy="967504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Слеты экологов и натуралистов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Охват – 3,5% - 100 тысяч обучающихся 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995542" y="3947382"/>
            <a:ext cx="1384234" cy="993786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Слеты юных краеведов и туристов</a:t>
            </a:r>
          </a:p>
          <a:p>
            <a:pPr algn="ctr"/>
            <a:r>
              <a:rPr lang="kk-KZ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Охват 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10% - 300 тысяч.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016442" y="1831164"/>
            <a:ext cx="1362362" cy="118963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Создание 16 учебников «Краеведение». Краеведческая работа 30 тысяч педагогов.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Съезд историков и ученых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006079" y="3020796"/>
            <a:ext cx="1377478" cy="939345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Исследовательские экспедиции школьников.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Ежегодно 1500 ежегодно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988862" y="5908673"/>
            <a:ext cx="1394695" cy="949327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Интеллектуальные конкурсы юных историков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Охват – 38% - 1,1 млн.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2409531" y="5908673"/>
            <a:ext cx="1093916" cy="94932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Туған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жер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.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Туған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ел.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Туған</a:t>
            </a:r>
            <a:r>
              <a:rPr lang="ru-RU" sz="105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105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глобал</a:t>
            </a:r>
            <a:endParaRPr lang="ru-RU" sz="105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2420069" y="4941169"/>
            <a:ext cx="1083378" cy="9293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Моя инициатива – моей Родине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2376247" y="836713"/>
            <a:ext cx="1074197" cy="10081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Исследование уровня воспитанности обучающихся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2392447" y="3020795"/>
            <a:ext cx="1076066" cy="9196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Сөз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– </a:t>
            </a:r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тілдің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1000" b="1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көркі</a:t>
            </a:r>
            <a:r>
              <a:rPr lang="ru-RU" sz="1000" b="1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409486" y="3960142"/>
            <a:ext cx="1078561" cy="98102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Өрле, Қазақстан!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2409531" y="1888785"/>
            <a:ext cx="1040912" cy="11320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Жас</a:t>
            </a:r>
            <a:r>
              <a:rPr lang="ru-RU" sz="1000" b="1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ұлан</a:t>
            </a:r>
            <a:endParaRPr lang="ru-RU" sz="1000" b="1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3487401" y="5908673"/>
            <a:ext cx="1359827" cy="949327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Симпозиумы, конференции педагогов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Охват – 50 тысяч ежегодно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3503445" y="4941169"/>
            <a:ext cx="1345999" cy="967504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Олимпиады по предметам Охват – 50% - 1,5 тысяч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3450444" y="833807"/>
            <a:ext cx="1371724" cy="1059930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Разработка методики.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Соцопрос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Охват – 10% - 300 тысяч ежегодно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3488051" y="3967028"/>
            <a:ext cx="1336307" cy="974141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Парад оркестров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Охват к 2022 г.  35% - 1 млн.  человек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3465258" y="1893736"/>
            <a:ext cx="1359100" cy="1095363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Переформатирование  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«</a:t>
            </a:r>
            <a:r>
              <a:rPr lang="ru-RU" sz="1000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Жас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улан». Скаутское движение.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Охват – 69% - 2,0 млн.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3477833" y="3020794"/>
            <a:ext cx="1359828" cy="946233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Литературные чтения (</a:t>
            </a:r>
            <a:r>
              <a:rPr lang="ru-RU" sz="1000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Абайские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, </a:t>
            </a:r>
            <a:r>
              <a:rPr lang="ru-RU" sz="1000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Сатпаевские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, </a:t>
            </a:r>
            <a:r>
              <a:rPr lang="ru-RU" sz="1000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Магжанские</a:t>
            </a:r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)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Охват к 2022 г.  14% - 400 тыс.</a:t>
            </a:r>
            <a:endParaRPr lang="ru-RU" sz="1000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06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251521" y="116633"/>
            <a:ext cx="8784974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 И ПОКАЗАТЕЛИ БАЗОВОГО НАПРАВЛЕНИЯ</a:t>
            </a:r>
          </a:p>
          <a:p>
            <a:pPr algn="ctr"/>
            <a:r>
              <a:rPr lang="kk-KZ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kk-KZ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ӨЛКЕТАНУ» 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kk-KZ" sz="20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краеведческое</a:t>
            </a:r>
            <a:r>
              <a:rPr lang="ru-RU" sz="2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521" y="1005620"/>
            <a:ext cx="2736303" cy="30714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ru-RU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 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kk-KZ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Менің Отаным – Қазақстан»: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развитие детско-юношеского туризма и </a:t>
            </a:r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краеведения</a:t>
            </a:r>
          </a:p>
          <a:p>
            <a:pPr lvl="0" algn="ctr"/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Показатели: 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обучающихся, охваченных внутренним туризмом: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ежегодно до 300 тысяч человек;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kk-KZ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разработанных виртуальных маршрутов: </a:t>
            </a:r>
            <a:endParaRPr lang="kk-KZ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ежегодно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каждым регионом до 10 виртуальных </a:t>
            </a:r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маршрутов</a:t>
            </a:r>
            <a:endParaRPr lang="ru-RU" sz="12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1521" y="4221088"/>
            <a:ext cx="2736303" cy="244827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ru-RU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 </a:t>
            </a:r>
            <a:r>
              <a:rPr lang="kk-KZ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«Елімнің шежерелі байлығы»: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активизация исследовательской, краеведческой </a:t>
            </a:r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деятельности</a:t>
            </a:r>
          </a:p>
          <a:p>
            <a:pPr lvl="0" algn="ctr"/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 </a:t>
            </a:r>
            <a:endParaRPr lang="kk-KZ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обучающихся, участвующих в научных исследованиях по краеведению: </a:t>
            </a:r>
            <a:endParaRPr lang="kk-KZ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ежегодно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 1500 человек</a:t>
            </a:r>
            <a:endParaRPr lang="ru-RU" sz="12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03848" y="1005621"/>
            <a:ext cx="2880320" cy="213534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ru-RU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 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kk-KZ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Алтын адам»: </a:t>
            </a:r>
            <a:endParaRPr lang="kk-KZ" sz="1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обновление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содержания учебных программ цикла естественных </a:t>
            </a:r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дисциплин</a:t>
            </a:r>
          </a:p>
          <a:p>
            <a:pPr lvl="0" algn="ctr"/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обучающихся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kk-KZ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изучающих</a:t>
            </a:r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истори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ю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родного края: 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ru-RU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2022 году – 2,9 млн. </a:t>
            </a:r>
            <a:r>
              <a:rPr lang="ru-RU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школьников</a:t>
            </a:r>
            <a:endParaRPr lang="ru-RU" sz="12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300192" y="1005621"/>
            <a:ext cx="2736303" cy="26642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 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kk-KZ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Тарих мұрасы»: </a:t>
            </a:r>
            <a:endParaRPr lang="kk-KZ" sz="1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формирование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активной гражданской позиции через знание истории и традиции </a:t>
            </a:r>
            <a:endParaRPr lang="kk-KZ" sz="12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казахского народа</a:t>
            </a:r>
          </a:p>
          <a:p>
            <a:pPr lvl="0" algn="ctr"/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 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обучающихся, принимающих участие в интеллектуальных мероприятиях по истории края: </a:t>
            </a:r>
            <a:endParaRPr lang="kk-KZ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2022 году – 1,1 млн. </a:t>
            </a:r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человек</a:t>
            </a:r>
            <a:endParaRPr lang="kk-KZ" sz="1200" i="1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03848" y="3284984"/>
            <a:ext cx="2880319" cy="33843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 </a:t>
            </a:r>
            <a:endParaRPr lang="kk-KZ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 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kk-KZ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Ұлттық қазына»: </a:t>
            </a:r>
            <a:endParaRPr lang="kk-KZ" sz="1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методическое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сопровождение учебного процесса по изучению регионального компонета</a:t>
            </a:r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ctr"/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 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учителей истории, географии, литературы, музыки и учителей-филологов, организующих внеклассную работу по краеведению: </a:t>
            </a:r>
            <a:endParaRPr lang="kk-KZ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2022 году – до 30 тысяч педагогов</a:t>
            </a:r>
            <a:r>
              <a:rPr lang="kk-KZ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lvl="0" algn="ctr"/>
            <a:r>
              <a:rPr lang="kk-KZ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</a:t>
            </a:r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просмотров видеороликов: </a:t>
            </a:r>
            <a:endParaRPr lang="kk-KZ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менее 10 тысяч просмотров по каждому видеоролику.</a:t>
            </a:r>
            <a:endParaRPr lang="ru-RU" sz="12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300192" y="3844642"/>
            <a:ext cx="2736303" cy="282471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республиканского </a:t>
            </a:r>
            <a:r>
              <a:rPr lang="ru-RU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проекта </a:t>
            </a:r>
            <a:r>
              <a:rPr lang="kk-KZ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«Табиғат бесігі»: </a:t>
            </a:r>
            <a:endParaRPr lang="kk-KZ" sz="1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изучение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экопроблем </a:t>
            </a:r>
            <a:endParaRPr lang="kk-KZ" sz="1200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популяризации использования альтернативной </a:t>
            </a:r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энергии</a:t>
            </a:r>
          </a:p>
          <a:p>
            <a:pPr lvl="0" algn="ctr"/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Показатель:</a:t>
            </a:r>
            <a:endParaRPr lang="ru-RU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количество обучающихся, охваченных в  краеведческих и экологических кружках: </a:t>
            </a:r>
            <a:endParaRPr lang="kk-KZ" sz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2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ежегодно </a:t>
            </a:r>
            <a:r>
              <a:rPr lang="kk-KZ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 100 тысяч человек.</a:t>
            </a:r>
            <a:endParaRPr lang="ru-RU" sz="1200" dirty="0"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62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</TotalTime>
  <Words>3652</Words>
  <Application>Microsoft Office PowerPoint</Application>
  <PresentationFormat>Экран (4:3)</PresentationFormat>
  <Paragraphs>582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ЦЕННОСТЬ</dc:title>
  <dc:creator>ENU 2016</dc:creator>
  <cp:lastModifiedBy>Enu</cp:lastModifiedBy>
  <cp:revision>91</cp:revision>
  <cp:lastPrinted>2017-07-19T13:44:25Z</cp:lastPrinted>
  <dcterms:created xsi:type="dcterms:W3CDTF">2017-07-18T11:48:12Z</dcterms:created>
  <dcterms:modified xsi:type="dcterms:W3CDTF">2017-08-10T07:01:21Z</dcterms:modified>
</cp:coreProperties>
</file>